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73" r:id="rId5"/>
    <p:sldId id="276" r:id="rId6"/>
    <p:sldId id="265" r:id="rId7"/>
    <p:sldId id="267" r:id="rId8"/>
    <p:sldId id="266" r:id="rId9"/>
    <p:sldId id="261" r:id="rId10"/>
    <p:sldId id="269" r:id="rId11"/>
    <p:sldId id="270" r:id="rId12"/>
    <p:sldId id="262" r:id="rId13"/>
    <p:sldId id="271" r:id="rId14"/>
    <p:sldId id="263" r:id="rId15"/>
    <p:sldId id="274" r:id="rId16"/>
    <p:sldId id="275" r:id="rId17"/>
    <p:sldId id="26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0"/>
    <p:restoredTop sz="75815"/>
  </p:normalViewPr>
  <p:slideViewPr>
    <p:cSldViewPr snapToGrid="0" snapToObjects="1">
      <p:cViewPr varScale="1">
        <p:scale>
          <a:sx n="74" d="100"/>
          <a:sy n="74" d="100"/>
        </p:scale>
        <p:origin x="2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7507-8352-DA45-940D-66AF7A6FB678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109E-38DE-FC42-AB53-0BF5525E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directory is updated due to the creation of a new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or the deletion of an existing child,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dirty="0"/>
              <a:t>dopt</a:t>
            </a:r>
            <a:r>
              <a:rPr lang="zh-CN" altLang="en-US" sz="1200" dirty="0"/>
              <a:t> </a:t>
            </a:r>
            <a:r>
              <a:rPr lang="en-US" sz="1200" dirty="0"/>
              <a:t>synchronous</a:t>
            </a:r>
            <a:r>
              <a:rPr lang="zh-CN" altLang="en-US" sz="1200" dirty="0"/>
              <a:t> </a:t>
            </a:r>
            <a:r>
              <a:rPr lang="en-US" altLang="zh-CN" sz="1200" dirty="0"/>
              <a:t>updating</a:t>
            </a:r>
            <a:r>
              <a:rPr lang="zh-CN" altLang="en-US" sz="1200" dirty="0"/>
              <a:t> </a:t>
            </a:r>
            <a:r>
              <a:rPr lang="en-US" altLang="zh-CN" sz="1200" dirty="0"/>
              <a:t>protocol,</a:t>
            </a:r>
            <a:r>
              <a:rPr lang="zh-CN" altLang="en-US" sz="1200" dirty="0"/>
              <a:t> </a:t>
            </a:r>
            <a:r>
              <a:rPr lang="en-US" altLang="zh-CN" sz="1200" dirty="0"/>
              <a:t>this</a:t>
            </a:r>
            <a:r>
              <a:rPr lang="zh-CN" altLang="en-US" sz="1200" dirty="0"/>
              <a:t> </a:t>
            </a:r>
            <a:r>
              <a:rPr lang="en-US" altLang="zh-CN" sz="1200" dirty="0"/>
              <a:t>requires</a:t>
            </a:r>
            <a:r>
              <a:rPr lang="zh-CN" altLang="en-US" sz="1200" dirty="0"/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strong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consistency</a:t>
            </a:r>
            <a:r>
              <a:rPr lang="en-US" altLang="zh-CN" sz="1200" dirty="0">
                <a:solidFill>
                  <a:schemeClr val="accent1"/>
                </a:solidFill>
              </a:rPr>
              <a:t>,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which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leads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to</a:t>
            </a:r>
            <a:r>
              <a:rPr lang="en-US" sz="1200" dirty="0">
                <a:solidFill>
                  <a:schemeClr val="accent1"/>
                </a:solidFill>
              </a:rPr>
              <a:t> poor data availabilit</a:t>
            </a:r>
            <a:r>
              <a:rPr lang="en-US" altLang="zh-CN" sz="1200" dirty="0">
                <a:solidFill>
                  <a:schemeClr val="accent1"/>
                </a:solidFill>
              </a:rPr>
              <a:t>y,</a:t>
            </a:r>
          </a:p>
          <a:p>
            <a:r>
              <a:rPr lang="en-US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synchronous update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distributed locks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 the serialization of filesystem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bring performance bottlenecks 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filesystem operations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dirty="0"/>
              <a:t>a</a:t>
            </a:r>
            <a:r>
              <a:rPr lang="en-US" sz="1200" dirty="0"/>
              <a:t>synchronous</a:t>
            </a:r>
            <a:r>
              <a:rPr lang="zh-CN" altLang="en-US" sz="1200" dirty="0"/>
              <a:t> </a:t>
            </a:r>
            <a:r>
              <a:rPr lang="en-US" altLang="zh-CN" sz="1200" dirty="0"/>
              <a:t>updating</a:t>
            </a:r>
            <a:r>
              <a:rPr lang="zh-CN" altLang="en-US" sz="1200" dirty="0"/>
              <a:t> </a:t>
            </a:r>
            <a:r>
              <a:rPr lang="en-US" altLang="zh-CN" sz="1200" dirty="0"/>
              <a:t>protocol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effective NameRing maintenance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--patches merging within the node who submits them;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among all the nodes.</a:t>
            </a:r>
            <a:endParaRPr lang="en-US" dirty="0"/>
          </a:p>
          <a:p>
            <a:r>
              <a:rPr lang="en-US" dirty="0"/>
              <a:t>We also design mechanisms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the potentially accompanied concurrency problem,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dirty="0"/>
              <a:t>ake operation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which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designed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/>
              <a:t>dealing</a:t>
            </a:r>
            <a:r>
              <a:rPr lang="zh-CN" altLang="en-US" sz="1200" dirty="0"/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with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operation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like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DELETE,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</a:rPr>
              <a:t>and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/>
              <a:t>Blocking</a:t>
            </a:r>
            <a:r>
              <a:rPr lang="zh-CN" altLang="en-US" sz="1200" dirty="0"/>
              <a:t> </a:t>
            </a:r>
            <a:r>
              <a:rPr lang="en-US" altLang="zh-CN" sz="1200" dirty="0"/>
              <a:t>which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designed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dealing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with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I/O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stream.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</a:rPr>
              <a:t>The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detail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of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the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NameRing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maintenance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protocol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is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specified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in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our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paper,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and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we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will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not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explain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them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in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this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presentation.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endParaRPr lang="en-US" sz="12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H2,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open-source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prototype system,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H2Cloud, on top of OpenStack Swift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adopts OpenStack Swift as the underlying object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 cloud because it is a widely used, open-source, and the 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 standard of state-of-the-art systems.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H2cloud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H2Middleware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component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H2Cloud.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implements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 data structure, the file access algorithm, and the NameRing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 protocol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users, H2Middleware serves as 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proxy that provides web APIs for filesystem operations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 storage cloud, H2Middleware acts as a client that invokes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slice,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Inbound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Outbound API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 storage cloud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 Lookup module executes the file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algorithm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formatter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stringfy-ing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types of data into string-style objects, so that these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can be easily hosted in the object storage cloud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terms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h2cloud,</a:t>
            </a:r>
            <a:endParaRPr lang="en-US" dirty="0"/>
          </a:p>
          <a:p>
            <a:r>
              <a:rPr lang="en-US" altLang="zh-CN" dirty="0"/>
              <a:t>h</a:t>
            </a:r>
            <a:r>
              <a:rPr lang="en-US" dirty="0"/>
              <a:t>er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is the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move,</a:t>
            </a:r>
            <a:r>
              <a:rPr lang="zh-CN" altLang="en-US" dirty="0"/>
              <a:t> </a:t>
            </a:r>
            <a:r>
              <a:rPr lang="en-US" altLang="zh-CN" dirty="0"/>
              <a:t>re-name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directory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directory.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clear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stays</a:t>
            </a:r>
            <a:r>
              <a:rPr lang="zh-CN" altLang="en-US" dirty="0"/>
              <a:t> </a:t>
            </a:r>
            <a:r>
              <a:rPr lang="en-US" altLang="zh-CN" dirty="0"/>
              <a:t>almost</a:t>
            </a:r>
            <a:r>
              <a:rPr lang="zh-CN" altLang="en-US" dirty="0"/>
              <a:t> </a:t>
            </a:r>
            <a:r>
              <a:rPr lang="en-US" altLang="zh-CN" dirty="0"/>
              <a:t>unchanged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H2Cloud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Dropbox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grows</a:t>
            </a:r>
            <a:r>
              <a:rPr lang="zh-CN" altLang="en-US" dirty="0"/>
              <a:t> </a:t>
            </a:r>
            <a:r>
              <a:rPr lang="en-US" altLang="zh-CN" dirty="0"/>
              <a:t>exponentially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OpenStack</a:t>
            </a:r>
            <a:r>
              <a:rPr lang="zh-CN" altLang="en-US" dirty="0"/>
              <a:t> </a:t>
            </a:r>
            <a:r>
              <a:rPr lang="en-US" altLang="zh-CN" dirty="0"/>
              <a:t>Swift.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38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is 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each file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horizontal axis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directory.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denote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current-level files and sub-directories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H2Cloud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9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file-path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H2cloud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 calculates the hash value 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path and looks it up in a consistent hashing rin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regard to H2, it hashes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file path step by step instead of as a whole, so its file acces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is proportional to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overhead,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H2cloud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negligible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sz="1200" dirty="0"/>
              <a:t>Investigate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possibility</a:t>
            </a:r>
            <a:r>
              <a:rPr lang="zh-CN" altLang="en-US" sz="1200" dirty="0"/>
              <a:t> </a:t>
            </a:r>
            <a:r>
              <a:rPr lang="en-US" sz="1200" dirty="0"/>
              <a:t>of hosting users’ whole</a:t>
            </a:r>
            <a:r>
              <a:rPr lang="zh-CN" altLang="en-US" sz="1200" dirty="0"/>
              <a:t> </a:t>
            </a:r>
            <a:r>
              <a:rPr lang="en-US" sz="1200" dirty="0"/>
              <a:t>filesystems in </a:t>
            </a:r>
            <a:r>
              <a:rPr lang="en-US" sz="1200" dirty="0">
                <a:solidFill>
                  <a:srgbClr val="0070C0"/>
                </a:solidFill>
              </a:rPr>
              <a:t>an </a:t>
            </a:r>
            <a:r>
              <a:rPr lang="en-US" sz="1200" dirty="0"/>
              <a:t>object storage cloud</a:t>
            </a:r>
            <a:r>
              <a:rPr lang="en-US" altLang="zh-CN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achieving</a:t>
            </a:r>
            <a:r>
              <a:rPr lang="zh-CN" altLang="en-US" dirty="0"/>
              <a:t> </a:t>
            </a:r>
            <a:r>
              <a:rPr lang="en-US" altLang="zh-CN" dirty="0"/>
              <a:t>this,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conduct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comprehensive</a:t>
            </a:r>
            <a:r>
              <a:rPr lang="zh-CN" altLang="en-US" dirty="0"/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s</a:t>
            </a:r>
            <a:r>
              <a:rPr lang="en-US" sz="1200" dirty="0">
                <a:solidFill>
                  <a:srgbClr val="0070C0"/>
                </a:solidFill>
              </a:rPr>
              <a:t>urvey of the metadata management technique</a:t>
            </a:r>
            <a:r>
              <a:rPr lang="en-US" altLang="zh-CN" sz="1200" dirty="0">
                <a:solidFill>
                  <a:srgbClr val="0070C0"/>
                </a:solidFill>
              </a:rPr>
              <a:t>,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and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fined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none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of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the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public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available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techniques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can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achieve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our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goal.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endParaRPr lang="en-US" altLang="zh-CN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70C0"/>
                </a:solidFill>
              </a:rPr>
              <a:t>Actually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now,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we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know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the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IBM Spectrum Storage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have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achieved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this,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but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nevertheless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we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still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do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not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know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their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technique</a:t>
            </a:r>
            <a:r>
              <a:rPr lang="zh-CN" altLang="en-US" sz="1200" dirty="0">
                <a:solidFill>
                  <a:srgbClr val="0070C0"/>
                </a:solidFill>
              </a:rPr>
              <a:t> </a:t>
            </a:r>
            <a:r>
              <a:rPr lang="en-US" altLang="zh-CN" sz="1200" dirty="0">
                <a:solidFill>
                  <a:srgbClr val="0070C0"/>
                </a:solidFill>
              </a:rPr>
              <a:t>details.</a:t>
            </a:r>
            <a:endParaRPr lang="en-US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years have seen enormous growth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clouds, such as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Aliyun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OpenStack Swift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S3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usability,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simple </a:t>
            </a:r>
            <a:r>
              <a:rPr lang="en-US" altLang="zh-CN" sz="1200" i="1" dirty="0">
                <a:solidFill>
                  <a:schemeClr val="accent1"/>
                </a:solidFill>
              </a:rPr>
              <a:t>flat</a:t>
            </a:r>
            <a:r>
              <a:rPr lang="en-US" altLang="zh-CN" sz="1200" dirty="0">
                <a:solidFill>
                  <a:schemeClr val="accent1"/>
                </a:solidFill>
              </a:rPr>
              <a:t> data object operations like PUT, GET and DELETE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cost-effectiveness</a:t>
            </a:r>
            <a:r>
              <a:rPr lang="en-US" altLang="zh-CN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simplicity, however, is also a weakness, as it forces users to translate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hieratical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directory transactions into flat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As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sz="1200" dirty="0"/>
              <a:t>functional gap between the </a:t>
            </a:r>
            <a:r>
              <a:rPr lang="en-US" sz="1200" i="1" dirty="0"/>
              <a:t>flat</a:t>
            </a:r>
            <a:r>
              <a:rPr lang="en-US" sz="1200" dirty="0"/>
              <a:t> object storage cloud</a:t>
            </a:r>
            <a:r>
              <a:rPr lang="zh-CN" altLang="en-US" sz="1200" dirty="0"/>
              <a:t> </a:t>
            </a:r>
            <a:r>
              <a:rPr lang="en-US" sz="1200" dirty="0"/>
              <a:t>and </a:t>
            </a:r>
            <a:r>
              <a:rPr lang="en-US" sz="1200" i="1" dirty="0"/>
              <a:t>hierarchical</a:t>
            </a:r>
            <a:r>
              <a:rPr lang="en-US" sz="1200" dirty="0"/>
              <a:t> directory structures</a:t>
            </a:r>
            <a:r>
              <a:rPr lang="en-US" altLang="zh-CN" sz="1200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 wishing to use file-based abstraction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required to build a secondary sub-system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map</a:t>
            </a:r>
            <a:r>
              <a:rPr lang="en-US" altLang="zh-CN" sz="1200" dirty="0">
                <a:solidFill>
                  <a:schemeClr val="accent1"/>
                </a:solidFill>
              </a:rPr>
              <a:t>s</a:t>
            </a:r>
            <a:r>
              <a:rPr lang="en-US" sz="1200" dirty="0">
                <a:solidFill>
                  <a:schemeClr val="accent1"/>
                </a:solidFill>
              </a:rPr>
              <a:t> a hierarchical filesystem into the flat object </a:t>
            </a:r>
            <a:r>
              <a:rPr lang="en-US" altLang="zh-CN" sz="1200" dirty="0">
                <a:solidFill>
                  <a:schemeClr val="accent1"/>
                </a:solidFill>
              </a:rPr>
              <a:t>storage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offered..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Dropbox,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filesystem to their users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relayed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 operates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content and directories separately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user’s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mainstream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Obviously,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incurs</a:t>
            </a:r>
            <a:r>
              <a:rPr lang="zh-CN" altLang="en-US" sz="1200" dirty="0"/>
              <a:t> </a:t>
            </a:r>
            <a:r>
              <a:rPr lang="en-US" sz="1200" dirty="0"/>
              <a:t>additional cost and effort for achieving high data reliability and</a:t>
            </a:r>
            <a:r>
              <a:rPr lang="zh-CN" altLang="en-US" sz="1200" dirty="0"/>
              <a:t> </a:t>
            </a:r>
            <a:r>
              <a:rPr lang="en-US" sz="1200" dirty="0"/>
              <a:t>scalability</a:t>
            </a:r>
            <a:r>
              <a:rPr lang="en-US" altLang="zh-CN" sz="1200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it</a:t>
            </a:r>
            <a:r>
              <a:rPr lang="zh-CN" altLang="en-US" sz="1200" dirty="0"/>
              <a:t> </a:t>
            </a:r>
            <a:r>
              <a:rPr lang="en-US" altLang="zh-CN" sz="1200" dirty="0"/>
              <a:t>generally</a:t>
            </a:r>
            <a:r>
              <a:rPr lang="zh-CN" altLang="en-US" sz="1200" dirty="0"/>
              <a:t> </a:t>
            </a:r>
            <a:r>
              <a:rPr lang="en-US" altLang="zh-CN" sz="1200" dirty="0"/>
              <a:t>taken</a:t>
            </a:r>
            <a:r>
              <a:rPr lang="zh-CN" altLang="en-US" sz="1200" dirty="0"/>
              <a:t> </a:t>
            </a:r>
            <a:r>
              <a:rPr lang="en-US" altLang="zh-CN" sz="1200" dirty="0"/>
              <a:t>that,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large</a:t>
            </a:r>
            <a:r>
              <a:rPr lang="zh-CN" altLang="en-US" sz="1200" dirty="0"/>
              <a:t> </a:t>
            </a:r>
            <a:r>
              <a:rPr lang="en-US" altLang="zh-CN" sz="1200" dirty="0"/>
              <a:t>scale</a:t>
            </a:r>
            <a:r>
              <a:rPr lang="zh-CN" altLang="en-US" sz="1200" dirty="0"/>
              <a:t>  </a:t>
            </a:r>
            <a:r>
              <a:rPr lang="en-US" altLang="zh-CN" sz="1200" dirty="0"/>
              <a:t>data</a:t>
            </a:r>
            <a:r>
              <a:rPr lang="zh-CN" altLang="en-US" sz="1200" dirty="0"/>
              <a:t> </a:t>
            </a:r>
            <a:r>
              <a:rPr lang="en-US" altLang="zh-CN" sz="1200" dirty="0"/>
              <a:t>loss</a:t>
            </a:r>
            <a:r>
              <a:rPr lang="zh-CN" altLang="en-US" sz="1200" dirty="0"/>
              <a:t> </a:t>
            </a:r>
            <a:r>
              <a:rPr lang="en-US" altLang="zh-CN" sz="1200" dirty="0"/>
              <a:t>happened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year</a:t>
            </a:r>
            <a:r>
              <a:rPr lang="zh-CN" altLang="en-US" sz="1200" dirty="0"/>
              <a:t> </a:t>
            </a:r>
            <a:r>
              <a:rPr lang="en-US" altLang="zh-CN" sz="1200" dirty="0"/>
              <a:t>2013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related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reliability problem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index</a:t>
            </a:r>
            <a:r>
              <a:rPr lang="zh-CN" altLang="en-US" sz="1200" dirty="0"/>
              <a:t> </a:t>
            </a:r>
            <a:r>
              <a:rPr lang="en-US" altLang="zh-CN" sz="1200" dirty="0"/>
              <a:t>cloud</a:t>
            </a:r>
            <a:r>
              <a:rPr lang="zh-CN" altLang="en-US" sz="1200" dirty="0"/>
              <a:t> </a:t>
            </a:r>
            <a:r>
              <a:rPr lang="en-US" altLang="zh-CN" sz="1200" dirty="0"/>
              <a:t>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answer is positive, we can re-take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 of the object storage cloud to automatically provide high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reliability and scalability for directories without additional efforts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suitable data structure is the key to efficiently maintaining users’ filesystems in an object storage cloud, we wonder whether there are any solution-based publicly-available techniques that can answer our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we surveyed representative data structures coupled with relevant 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systems, to investigate weather they can accomplish our goals.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one is </a:t>
            </a:r>
            <a:r>
              <a:rPr lang="en-US" sz="1200" dirty="0"/>
              <a:t>Compressed Snapshot, which is adopted by the </a:t>
            </a:r>
            <a:r>
              <a:rPr lang="en-US" sz="1200" dirty="0">
                <a:solidFill>
                  <a:schemeClr val="accent1"/>
                </a:solidFill>
              </a:rPr>
              <a:t>Cumulus. 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 and compresses the content of files to several Segments, and meanwhile flattens the directories to a one-dimensional list.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has to traverse the whole snapshot so as to locate a file in the filesystem, which leads to </a:t>
            </a:r>
            <a:r>
              <a:rPr lang="en-US" sz="3600" dirty="0"/>
              <a:t>terrible overhead for random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/>
              <a:t>The </a:t>
            </a:r>
            <a:r>
              <a:rPr lang="en-US" sz="4000" dirty="0"/>
              <a:t>Content Addressable Storage organized the data in which </a:t>
            </a:r>
            <a:r>
              <a:rPr lang="en-US" altLang="zh-CN" sz="4000" dirty="0"/>
              <a:t>data locations are tightly coupled with the data content</a:t>
            </a:r>
            <a:r>
              <a:rPr lang="en-US" altLang="zh-CN" sz="4400" dirty="0"/>
              <a:t>. Similar to the snapshot, Itis </a:t>
            </a:r>
            <a:r>
              <a:rPr lang="en-US" altLang="zh-CN" sz="4000" dirty="0"/>
              <a:t>also only suitable for backups, rather than real file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hashes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locates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ring.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access,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in-efficient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LIST,COPY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MOVE,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traverse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ring.</a:t>
            </a:r>
          </a:p>
          <a:p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accelerate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DB,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uses the</a:t>
            </a:r>
            <a:r>
              <a:rPr lang="zh-CN" altLang="en-US" dirty="0"/>
              <a:t> </a:t>
            </a:r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improve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witch</a:t>
            </a:r>
            <a:r>
              <a:rPr lang="zh-CN" altLang="en-US" dirty="0"/>
              <a:t> </a:t>
            </a:r>
            <a:r>
              <a:rPr lang="en-US" altLang="zh-CN" dirty="0"/>
              <a:t>formerly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search.</a:t>
            </a:r>
          </a:p>
          <a:p>
            <a:r>
              <a:rPr lang="en-US" altLang="zh-CN" dirty="0"/>
              <a:t>Nevertheless,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rid of the usage of these secondary sub-systems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core goal of our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2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architecture,</a:t>
            </a:r>
            <a:r>
              <a:rPr lang="zh-CN" altLang="en-US" dirty="0"/>
              <a:t> </a:t>
            </a:r>
            <a:r>
              <a:rPr lang="en-US" altLang="zh-CN" dirty="0"/>
              <a:t>adopted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Hadoop;</a:t>
            </a:r>
          </a:p>
          <a:p>
            <a:r>
              <a:rPr lang="en-US" altLang="zh-CN" dirty="0"/>
              <a:t>obviously.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centralized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 results in limited scalability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/>
              <a:t>Static Partition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adopted</a:t>
            </a:r>
            <a:r>
              <a:rPr lang="zh-CN" altLang="en-US" sz="1200" dirty="0"/>
              <a:t> </a:t>
            </a:r>
            <a:r>
              <a:rPr lang="en-US" altLang="zh-CN" sz="1200" dirty="0"/>
              <a:t>by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sz="1200" dirty="0">
                <a:solidFill>
                  <a:schemeClr val="accent1"/>
                </a:solidFill>
              </a:rPr>
              <a:t>Andrew File System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and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NFS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statically partitions different users’ files into different object storage servers.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widely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light-weight filesystems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dirty="0"/>
              <a:t>extreme simplicity.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statically partitioned files and directories have the negative effect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filesystem operations with different partitions involved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Dynamic Partition (DP)</a:t>
            </a:r>
            <a:r>
              <a:rPr lang="zh-CN" altLang="en-US" sz="120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index servers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dynamically partition the directories into the index servers with sophisticated load-balance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DP on Shared Disk</a:t>
            </a:r>
            <a:r>
              <a:rPr lang="zh-CN" altLang="en-US" sz="1200" dirty="0"/>
              <a:t> </a:t>
            </a:r>
            <a:r>
              <a:rPr lang="en-US" altLang="zh-CN" sz="1200" dirty="0"/>
              <a:t>requires</a:t>
            </a:r>
            <a:r>
              <a:rPr lang="zh-CN" altLang="en-US" sz="1200" dirty="0"/>
              <a:t> </a:t>
            </a:r>
            <a:r>
              <a:rPr lang="en-US" altLang="zh-CN" sz="1200" dirty="0"/>
              <a:t>strong</a:t>
            </a:r>
            <a:r>
              <a:rPr lang="zh-CN" altLang="en-US" sz="1200" dirty="0"/>
              <a:t> </a:t>
            </a:r>
            <a:r>
              <a:rPr lang="en-US" altLang="zh-CN" sz="1200" dirty="0"/>
              <a:t>consistence,</a:t>
            </a:r>
            <a:r>
              <a:rPr lang="zh-CN" altLang="en-US" sz="1200" dirty="0"/>
              <a:t> </a:t>
            </a:r>
            <a:r>
              <a:rPr lang="en-US" altLang="zh-CN" sz="1200" dirty="0"/>
              <a:t>which</a:t>
            </a:r>
            <a:r>
              <a:rPr lang="zh-CN" altLang="en-US" sz="120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considered unsuitable for distributed cloud storage systems, which usually sacrifice strong consistency for partition tolerance.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haves</a:t>
            </a:r>
            <a:r>
              <a:rPr lang="zh-CN" altLang="en-US" dirty="0"/>
              <a:t> </a:t>
            </a:r>
            <a:r>
              <a:rPr lang="en-US" altLang="zh-CN" dirty="0"/>
              <a:t>seen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aforementioned</a:t>
            </a:r>
            <a:r>
              <a:rPr lang="zh-CN" altLang="en-US" dirty="0"/>
              <a:t> </a:t>
            </a:r>
            <a:r>
              <a:rPr lang="en-US" altLang="zh-CN" dirty="0"/>
              <a:t>structures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unsuitable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goals,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Hierarchical Hash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ilesystem in an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bject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torage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a user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Alice wants to maintain her Ubuntu filesystem in an object storage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translate each full directory path in Alice’s filesystem to a namespace-decorated relative path.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namespace (directory) possesses a NameRing, 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data structure we use to maintain a list of all files in the directory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timestamp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single,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larger consistent hash ring as an object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hierarchical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NameRing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0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cases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file.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path,</a:t>
            </a:r>
            <a:r>
              <a:rPr lang="zh-CN" altLang="en-US" dirty="0"/>
              <a:t> </a:t>
            </a:r>
            <a:r>
              <a:rPr lang="en-US" altLang="zh-CN" dirty="0"/>
              <a:t>we just </a:t>
            </a:r>
            <a:r>
              <a:rPr lang="en-US" altLang="zh-CN" sz="1200" dirty="0">
                <a:solidFill>
                  <a:schemeClr val="accent1"/>
                </a:solidFill>
              </a:rPr>
              <a:t>directly hash the relative path to locate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</a:rPr>
              <a:t>the file in the consistent hashing ring;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</a:rPr>
              <a:t>it can be accomplished in constant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</a:rPr>
              <a:t>when given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sz="1200" dirty="0"/>
              <a:t>full file</a:t>
            </a:r>
            <a:r>
              <a:rPr lang="zh-CN" altLang="en-US" sz="1200" dirty="0"/>
              <a:t> </a:t>
            </a:r>
            <a:r>
              <a:rPr lang="en-US" sz="1200" dirty="0"/>
              <a:t>path, we </a:t>
            </a:r>
            <a:r>
              <a:rPr lang="en-US" sz="1200" dirty="0">
                <a:solidFill>
                  <a:schemeClr val="accent1"/>
                </a:solidFill>
              </a:rPr>
              <a:t>locate the file level by level along </a:t>
            </a:r>
            <a:r>
              <a:rPr lang="en-US" altLang="zh-CN" sz="1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NameRings</a:t>
            </a:r>
            <a:r>
              <a:rPr lang="en-US" altLang="zh-CN" sz="1200" dirty="0">
                <a:solidFill>
                  <a:schemeClr val="accent1"/>
                </a:solidFill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1"/>
              </a:solidFill>
            </a:endParaRPr>
          </a:p>
          <a:p>
            <a:r>
              <a:rPr lang="en-US" altLang="zh-CN" sz="1200" dirty="0">
                <a:solidFill>
                  <a:schemeClr val="accent1"/>
                </a:solidFill>
              </a:rPr>
              <a:t>that is, we 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a Level- 1 (L1) directory to locate the NameRing that includes all names of the direct children under the L1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the name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an L2 directory to locate the NameRing of the L2 directory. 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repeats until the desired file is reached.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1"/>
                </a:solidFill>
              </a:rPr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109E-38DE-FC42-AB53-0BF5525E1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9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E1A2-B149-FD4E-A754-BAA8721E8210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B27-1A39-C746-8206-AA816A84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greenorbs.org/people/lzh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hyperlink" Target="mailto:lizhenhua1983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zhaominghao.thu@gmail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1D94-F30B-0A40-86FA-82022ACC8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4" y="377140"/>
            <a:ext cx="8977744" cy="182865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H2Cloud: Maintaining the Whole Filesystem in an Object Storage Cloud</a:t>
            </a:r>
          </a:p>
        </p:txBody>
      </p:sp>
      <p:sp>
        <p:nvSpPr>
          <p:cNvPr id="6" name="矩形 17">
            <a:extLst>
              <a:ext uri="{FF2B5EF4-FFF2-40B4-BE49-F238E27FC236}">
                <a16:creationId xmlns:a16="http://schemas.microsoft.com/office/drawing/2014/main" id="{D4A0A68F-6AC9-0C4E-B1F0-490E8B493D21}"/>
              </a:ext>
            </a:extLst>
          </p:cNvPr>
          <p:cNvSpPr/>
          <p:nvPr/>
        </p:nvSpPr>
        <p:spPr>
          <a:xfrm>
            <a:off x="99754" y="2815812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>
                <a:latin typeface="微软雅黑" pitchFamily="34" charset="-122"/>
                <a:ea typeface="微软雅黑" pitchFamily="34" charset="-122"/>
              </a:rPr>
              <a:t>Minghao</a:t>
            </a:r>
            <a:r>
              <a:rPr lang="zh-CN" altLang="en-US" u="sng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u="sng" dirty="0">
                <a:latin typeface="微软雅黑" pitchFamily="34" charset="-122"/>
                <a:ea typeface="微软雅黑" pitchFamily="34" charset="-122"/>
              </a:rPr>
              <a:t>Zhao</a:t>
            </a:r>
            <a:endParaRPr lang="zh-CN" altLang="en-US" u="sng" dirty="0"/>
          </a:p>
        </p:txBody>
      </p:sp>
      <p:sp>
        <p:nvSpPr>
          <p:cNvPr id="7" name="矩形 17">
            <a:extLst>
              <a:ext uri="{FF2B5EF4-FFF2-40B4-BE49-F238E27FC236}">
                <a16:creationId xmlns:a16="http://schemas.microsoft.com/office/drawing/2014/main" id="{55A9CF4F-85A9-5A4F-9B7B-DF90C46D43C5}"/>
              </a:ext>
            </a:extLst>
          </p:cNvPr>
          <p:cNvSpPr/>
          <p:nvPr/>
        </p:nvSpPr>
        <p:spPr>
          <a:xfrm>
            <a:off x="2937482" y="2848875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>
                <a:latin typeface="微软雅黑" pitchFamily="34" charset="-122"/>
                <a:ea typeface="微软雅黑" pitchFamily="34" charset="-122"/>
              </a:rPr>
              <a:t>Zhenhua Li</a:t>
            </a:r>
            <a:endParaRPr lang="zh-CN" altLang="en-US" u="sng" dirty="0"/>
          </a:p>
        </p:txBody>
      </p:sp>
      <p:sp>
        <p:nvSpPr>
          <p:cNvPr id="10" name="矩形 18">
            <a:extLst>
              <a:ext uri="{FF2B5EF4-FFF2-40B4-BE49-F238E27FC236}">
                <a16:creationId xmlns:a16="http://schemas.microsoft.com/office/drawing/2014/main" id="{B8A98DE4-542B-024E-8B74-F6622EDF3D1E}"/>
              </a:ext>
            </a:extLst>
          </p:cNvPr>
          <p:cNvSpPr/>
          <p:nvPr/>
        </p:nvSpPr>
        <p:spPr>
          <a:xfrm>
            <a:off x="4951707" y="283652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微软雅黑" pitchFamily="34" charset="-122"/>
                <a:ea typeface="微软雅黑" pitchFamily="34" charset="-122"/>
              </a:rPr>
              <a:t>Ennan</a:t>
            </a:r>
            <a:r>
              <a:rPr lang="en-US" dirty="0"/>
              <a:t> </a:t>
            </a:r>
            <a:r>
              <a:rPr lang="en-US" dirty="0" err="1">
                <a:latin typeface="微软雅黑" pitchFamily="34" charset="-122"/>
                <a:ea typeface="微软雅黑" pitchFamily="34" charset="-122"/>
              </a:rPr>
              <a:t>Zhai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33">
            <a:extLst>
              <a:ext uri="{FF2B5EF4-FFF2-40B4-BE49-F238E27FC236}">
                <a16:creationId xmlns:a16="http://schemas.microsoft.com/office/drawing/2014/main" id="{E2068598-285A-3744-BAB6-68B47B45531E}"/>
              </a:ext>
            </a:extLst>
          </p:cNvPr>
          <p:cNvSpPr/>
          <p:nvPr/>
        </p:nvSpPr>
        <p:spPr>
          <a:xfrm>
            <a:off x="6954712" y="2849035"/>
            <a:ext cx="163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Gareth Tyson</a:t>
            </a:r>
            <a:endParaRPr lang="zh-CN" altLang="en-US" dirty="0"/>
          </a:p>
        </p:txBody>
      </p:sp>
      <p:sp>
        <p:nvSpPr>
          <p:cNvPr id="12" name="矩形 33">
            <a:extLst>
              <a:ext uri="{FF2B5EF4-FFF2-40B4-BE49-F238E27FC236}">
                <a16:creationId xmlns:a16="http://schemas.microsoft.com/office/drawing/2014/main" id="{F9D00B7A-DC6E-564D-A6A0-6371BF7FB628}"/>
              </a:ext>
            </a:extLst>
          </p:cNvPr>
          <p:cNvSpPr/>
          <p:nvPr/>
        </p:nvSpPr>
        <p:spPr>
          <a:xfrm>
            <a:off x="349405" y="3439504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Qian Chen</a:t>
            </a:r>
            <a:endParaRPr lang="zh-CN" altLang="en-US" dirty="0"/>
          </a:p>
        </p:txBody>
      </p:sp>
      <p:sp>
        <p:nvSpPr>
          <p:cNvPr id="13" name="矩形 18">
            <a:extLst>
              <a:ext uri="{FF2B5EF4-FFF2-40B4-BE49-F238E27FC236}">
                <a16:creationId xmlns:a16="http://schemas.microsoft.com/office/drawing/2014/main" id="{CFBDA4DB-6FB3-A74C-9C74-A56FCDB49FD3}"/>
              </a:ext>
            </a:extLst>
          </p:cNvPr>
          <p:cNvSpPr/>
          <p:nvPr/>
        </p:nvSpPr>
        <p:spPr>
          <a:xfrm>
            <a:off x="2937482" y="343950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Zhenyu</a:t>
            </a:r>
            <a:r>
              <a:rPr lang="en-US" dirty="0"/>
              <a:t>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Li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8">
            <a:extLst>
              <a:ext uri="{FF2B5EF4-FFF2-40B4-BE49-F238E27FC236}">
                <a16:creationId xmlns:a16="http://schemas.microsoft.com/office/drawing/2014/main" id="{EBACAF79-6797-7C43-9A5D-E8FB68E9AC45}"/>
              </a:ext>
            </a:extLst>
          </p:cNvPr>
          <p:cNvSpPr/>
          <p:nvPr/>
        </p:nvSpPr>
        <p:spPr>
          <a:xfrm>
            <a:off x="4951707" y="3439504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Leiyu</a:t>
            </a:r>
            <a:r>
              <a:rPr lang="en-US" dirty="0"/>
              <a:t>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Zhao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7">
            <a:extLst>
              <a:ext uri="{FF2B5EF4-FFF2-40B4-BE49-F238E27FC236}">
                <a16:creationId xmlns:a16="http://schemas.microsoft.com/office/drawing/2014/main" id="{CF13BE05-D1CA-A14D-93F2-1F86DFE16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43" y="2856462"/>
            <a:ext cx="288032" cy="2880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5ECE51-7515-994A-892C-34CA09E0B414}"/>
              </a:ext>
            </a:extLst>
          </p:cNvPr>
          <p:cNvSpPr/>
          <p:nvPr/>
        </p:nvSpPr>
        <p:spPr>
          <a:xfrm>
            <a:off x="4173128" y="282335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✉️</a:t>
            </a:r>
            <a:endParaRPr lang="en-US" dirty="0"/>
          </a:p>
        </p:txBody>
      </p:sp>
      <p:pic>
        <p:nvPicPr>
          <p:cNvPr id="18" name="图片 23">
            <a:extLst>
              <a:ext uri="{FF2B5EF4-FFF2-40B4-BE49-F238E27FC236}">
                <a16:creationId xmlns:a16="http://schemas.microsoft.com/office/drawing/2014/main" id="{954B0843-3B1C-C049-AD2D-7F609571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5" y="4059448"/>
            <a:ext cx="2347966" cy="915105"/>
          </a:xfrm>
          <a:prstGeom prst="rect">
            <a:avLst/>
          </a:prstGeom>
        </p:spPr>
      </p:pic>
      <p:pic>
        <p:nvPicPr>
          <p:cNvPr id="19" name="Picture 2" descr="Image result for ucsc">
            <a:extLst>
              <a:ext uri="{FF2B5EF4-FFF2-40B4-BE49-F238E27FC236}">
                <a16:creationId xmlns:a16="http://schemas.microsoft.com/office/drawing/2014/main" id="{0611428A-BDDA-684D-AE68-721B5F00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01" y="4244456"/>
            <a:ext cx="2079434" cy="6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937C84-494E-494C-850C-CCD69D076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912" y="4244456"/>
            <a:ext cx="789294" cy="730097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8111405D-ECA2-164A-AB8A-D4019F03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8581" y="5202288"/>
            <a:ext cx="954495" cy="7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D77CE6-E65A-374D-BF76-75FCBFF45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612" y="5281669"/>
            <a:ext cx="1621166" cy="5080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F4BF56-9D74-564D-B85F-F802A5694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484" y="5197705"/>
            <a:ext cx="2032550" cy="5454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0942D1-F3C3-BF40-81C1-88C642B27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5206" y="4317131"/>
            <a:ext cx="1219784" cy="538019"/>
          </a:xfrm>
          <a:prstGeom prst="rect">
            <a:avLst/>
          </a:prstGeom>
        </p:spPr>
      </p:pic>
      <p:sp>
        <p:nvSpPr>
          <p:cNvPr id="31" name="副标题 2">
            <a:extLst>
              <a:ext uri="{FF2B5EF4-FFF2-40B4-BE49-F238E27FC236}">
                <a16:creationId xmlns:a16="http://schemas.microsoft.com/office/drawing/2014/main" id="{164867F0-6587-2C44-93FC-DF57168DC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156" y="6111506"/>
            <a:ext cx="7406370" cy="776678"/>
          </a:xfrm>
        </p:spPr>
        <p:txBody>
          <a:bodyPr>
            <a:normAutofit/>
          </a:bodyPr>
          <a:lstStyle/>
          <a:p>
            <a:pPr>
              <a:lnSpc>
                <a:spcPts val="1000"/>
              </a:lnSpc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hlinkClick r:id="rId11"/>
              </a:rPr>
              <a:t>zhaominghao.thu@gmail.com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hlinkClick r:id="rId12"/>
              </a:rPr>
              <a:t>lizhenhua1983@gmail.com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hlinkClick r:id="rId13"/>
              </a:rPr>
              <a:t>http://www.greenorbs.org/people/lzh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ICPP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18,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Aug.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en-US" altLang="zh-CN" sz="1600" baseline="300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3583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F25A-CAC2-D64D-BC03-ACC319C7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1" y="98854"/>
            <a:ext cx="8217243" cy="1062681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File</a:t>
            </a:r>
            <a:r>
              <a:rPr lang="zh-CN" altLang="en-US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CN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Access</a:t>
            </a:r>
            <a:endParaRPr lang="en-US" dirty="0">
              <a:solidFill>
                <a:schemeClr val="accent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781D-2BAA-1544-9834-2FB30437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1534"/>
            <a:ext cx="9144000" cy="5597611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Given</a:t>
            </a:r>
            <a:r>
              <a:rPr lang="zh-CN" altLang="en-US" sz="3800" dirty="0"/>
              <a:t> </a:t>
            </a:r>
            <a:r>
              <a:rPr lang="en-US" altLang="zh-CN" sz="3800" dirty="0"/>
              <a:t>a</a:t>
            </a:r>
            <a:r>
              <a:rPr lang="zh-CN" altLang="en-US" sz="3800" dirty="0"/>
              <a:t> </a:t>
            </a:r>
            <a:r>
              <a:rPr lang="en-US" sz="3800" dirty="0"/>
              <a:t>(namespace-decorated) relative path</a:t>
            </a:r>
            <a:r>
              <a:rPr lang="zh-CN" altLang="en-US" sz="3800" dirty="0"/>
              <a:t> </a:t>
            </a:r>
            <a:r>
              <a:rPr lang="en-US" sz="3800" dirty="0">
                <a:latin typeface="Century Gothic" panose="020B0502020202020204" pitchFamily="34" charset="0"/>
              </a:rPr>
              <a:t>N02::file1</a:t>
            </a:r>
          </a:p>
          <a:p>
            <a:pPr lvl="1"/>
            <a:r>
              <a:rPr lang="en-US" altLang="zh-CN" sz="3200" dirty="0">
                <a:solidFill>
                  <a:schemeClr val="accent1"/>
                </a:solidFill>
              </a:rPr>
              <a:t>directly hash the relative path to locate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the file in the consistent hashing ring;</a:t>
            </a:r>
          </a:p>
          <a:p>
            <a:pPr lvl="1"/>
            <a:r>
              <a:rPr lang="en-US" altLang="zh-CN" sz="3200" dirty="0">
                <a:solidFill>
                  <a:schemeClr val="accent1"/>
                </a:solidFill>
              </a:rPr>
              <a:t>achieved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in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O(1).</a:t>
            </a:r>
          </a:p>
          <a:p>
            <a:r>
              <a:rPr lang="en-US" altLang="zh-CN" sz="3800" dirty="0"/>
              <a:t>Given</a:t>
            </a:r>
            <a:r>
              <a:rPr lang="zh-CN" altLang="en-US" sz="3800" dirty="0"/>
              <a:t> </a:t>
            </a:r>
            <a:r>
              <a:rPr lang="en-US" altLang="zh-CN" sz="3800" dirty="0"/>
              <a:t>a</a:t>
            </a:r>
            <a:r>
              <a:rPr lang="zh-CN" altLang="en-US" sz="3800" dirty="0"/>
              <a:t> </a:t>
            </a:r>
            <a:r>
              <a:rPr lang="en-US" sz="3800" dirty="0"/>
              <a:t>full file</a:t>
            </a:r>
            <a:r>
              <a:rPr lang="zh-CN" altLang="en-US" sz="3800" dirty="0"/>
              <a:t> </a:t>
            </a:r>
            <a:r>
              <a:rPr lang="en-US" sz="3800" dirty="0"/>
              <a:t>path with a directory depth of </a:t>
            </a:r>
            <a:r>
              <a:rPr lang="en-US" sz="3800" dirty="0">
                <a:latin typeface="Calisto MT" panose="02040603050505030304" pitchFamily="18" charset="77"/>
              </a:rPr>
              <a:t>d</a:t>
            </a:r>
            <a:r>
              <a:rPr lang="zh-CN" altLang="en-US" sz="3800" dirty="0">
                <a:latin typeface="Calisto MT" panose="02040603050505030304" pitchFamily="18" charset="77"/>
              </a:rPr>
              <a:t> </a:t>
            </a:r>
            <a:r>
              <a:rPr lang="zh-CN" altLang="en-US" sz="3800" dirty="0"/>
              <a:t> </a:t>
            </a:r>
            <a:r>
              <a:rPr lang="en-US" sz="3800" dirty="0">
                <a:latin typeface="Century Gothic" panose="020B0502020202020204" pitchFamily="34" charset="0"/>
              </a:rPr>
              <a:t>/home/ubuntu/file1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</a:rPr>
              <a:t>locate the file level by level along </a:t>
            </a:r>
            <a:r>
              <a:rPr lang="en-US" altLang="zh-CN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NameRings</a:t>
            </a:r>
            <a:r>
              <a:rPr lang="en-US" altLang="zh-CN" sz="3200" dirty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en-US" altLang="zh-CN" sz="3200" dirty="0">
                <a:solidFill>
                  <a:schemeClr val="accent1"/>
                </a:solidFill>
              </a:rPr>
              <a:t>achieved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in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O(d)</a:t>
            </a:r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2513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F25A-CAC2-D64D-BC03-ACC319C7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1" y="37071"/>
            <a:ext cx="8137440" cy="7531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NameRing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781D-2BAA-1544-9834-2FB30437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7926"/>
            <a:ext cx="9867900" cy="3716424"/>
          </a:xfrm>
        </p:spPr>
        <p:txBody>
          <a:bodyPr>
            <a:normAutofit/>
          </a:bodyPr>
          <a:lstStyle/>
          <a:p>
            <a:r>
              <a:rPr lang="en-US" sz="3600" dirty="0"/>
              <a:t>Adopt</a:t>
            </a:r>
            <a:r>
              <a:rPr lang="zh-CN" altLang="en-US" sz="3600" dirty="0"/>
              <a:t> </a:t>
            </a:r>
            <a:r>
              <a:rPr lang="en-US" sz="3600" dirty="0"/>
              <a:t>synchronous</a:t>
            </a:r>
            <a:r>
              <a:rPr lang="zh-CN" altLang="en-US" sz="3600" dirty="0"/>
              <a:t> </a:t>
            </a:r>
            <a:r>
              <a:rPr lang="en-US" altLang="zh-CN" sz="3600" dirty="0"/>
              <a:t>updating</a:t>
            </a:r>
            <a:r>
              <a:rPr lang="zh-CN" altLang="en-US" sz="3600" dirty="0"/>
              <a:t> </a:t>
            </a:r>
            <a:r>
              <a:rPr lang="en-US" altLang="zh-CN" sz="3600" dirty="0"/>
              <a:t>protocol</a:t>
            </a:r>
            <a:endParaRPr lang="en-US" sz="3600" dirty="0"/>
          </a:p>
          <a:p>
            <a:pPr lvl="1"/>
            <a:r>
              <a:rPr lang="en-US" altLang="zh-CN" sz="3000" dirty="0">
                <a:solidFill>
                  <a:schemeClr val="accent1"/>
                </a:solidFill>
              </a:rPr>
              <a:t>strong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consistency, poor data availability</a:t>
            </a:r>
            <a:r>
              <a:rPr lang="en-US" altLang="zh-CN" sz="3000" dirty="0">
                <a:solidFill>
                  <a:schemeClr val="accent1"/>
                </a:solidFill>
              </a:rPr>
              <a:t>;</a:t>
            </a:r>
            <a:endParaRPr lang="en-US" sz="3000" dirty="0">
              <a:solidFill>
                <a:schemeClr val="accent1"/>
              </a:solidFill>
            </a:endParaRP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distributed locks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leads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to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performance bottlenecks</a:t>
            </a:r>
            <a:r>
              <a:rPr lang="en-US" altLang="zh-CN" sz="3000" dirty="0">
                <a:solidFill>
                  <a:schemeClr val="accent1"/>
                </a:solidFill>
              </a:rPr>
              <a:t>.</a:t>
            </a:r>
            <a:endParaRPr lang="en-US" sz="3000" dirty="0">
              <a:solidFill>
                <a:schemeClr val="accent1"/>
              </a:solidFill>
            </a:endParaRPr>
          </a:p>
          <a:p>
            <a:pPr lvl="0"/>
            <a:r>
              <a:rPr lang="en-US" altLang="zh-CN" sz="3600" dirty="0"/>
              <a:t>Our</a:t>
            </a:r>
            <a:r>
              <a:rPr lang="zh-CN" altLang="en-US" sz="3600" dirty="0"/>
              <a:t> </a:t>
            </a:r>
            <a:r>
              <a:rPr lang="en-US" altLang="zh-CN" sz="3600" dirty="0"/>
              <a:t>Method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en-US" sz="3600" dirty="0"/>
              <a:t>synchronous</a:t>
            </a:r>
            <a:r>
              <a:rPr lang="zh-CN" altLang="en-US" sz="3600" dirty="0"/>
              <a:t> </a:t>
            </a:r>
            <a:r>
              <a:rPr lang="en-US" altLang="zh-CN" sz="3600" dirty="0"/>
              <a:t>updating</a:t>
            </a:r>
            <a:r>
              <a:rPr lang="zh-CN" altLang="en-US" sz="3600" dirty="0"/>
              <a:t> </a:t>
            </a:r>
            <a:r>
              <a:rPr lang="en-US" altLang="zh-CN" sz="3600" dirty="0"/>
              <a:t>protocol</a:t>
            </a:r>
            <a:endParaRPr lang="en-US" sz="3600" dirty="0"/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Sub</a:t>
            </a:r>
            <a:r>
              <a:rPr lang="en-US" altLang="zh-CN" sz="3000" dirty="0">
                <a:solidFill>
                  <a:schemeClr val="accent1"/>
                </a:solidFill>
              </a:rPr>
              <a:t>mit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a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patch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for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the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modified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 err="1">
                <a:solidFill>
                  <a:schemeClr val="accent1"/>
                </a:solidFill>
              </a:rPr>
              <a:t>NameRings</a:t>
            </a:r>
            <a:r>
              <a:rPr lang="en-US" altLang="zh-CN" sz="3000" dirty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patches merging within the node who submits them</a:t>
            </a:r>
            <a:r>
              <a:rPr lang="en-US" altLang="zh-CN" sz="3000" dirty="0">
                <a:solidFill>
                  <a:schemeClr val="accent1"/>
                </a:solidFill>
              </a:rPr>
              <a:t>;</a:t>
            </a:r>
            <a:endParaRPr lang="en-US" sz="3000" dirty="0">
              <a:solidFill>
                <a:schemeClr val="accent1"/>
              </a:solidFill>
            </a:endParaRP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coordination among all the node</a:t>
            </a:r>
            <a:r>
              <a:rPr lang="en-US" altLang="zh-CN" sz="3000" dirty="0">
                <a:solidFill>
                  <a:schemeClr val="accent1"/>
                </a:solidFill>
              </a:rPr>
              <a:t>s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(Gossip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flooding).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BA254D-CD9F-914E-9448-76627D6B8503}"/>
              </a:ext>
            </a:extLst>
          </p:cNvPr>
          <p:cNvSpPr txBox="1">
            <a:spLocks/>
          </p:cNvSpPr>
          <p:nvPr/>
        </p:nvSpPr>
        <p:spPr>
          <a:xfrm>
            <a:off x="111211" y="4201555"/>
            <a:ext cx="7428471" cy="67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Concurrency Avoidance</a:t>
            </a:r>
            <a:r>
              <a:rPr lang="en-US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88BFFA-E9BE-E045-B69E-2DD3688D0093}"/>
              </a:ext>
            </a:extLst>
          </p:cNvPr>
          <p:cNvSpPr txBox="1">
            <a:spLocks/>
          </p:cNvSpPr>
          <p:nvPr/>
        </p:nvSpPr>
        <p:spPr>
          <a:xfrm>
            <a:off x="0" y="4757352"/>
            <a:ext cx="9057503" cy="2125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Fake operation</a:t>
            </a:r>
          </a:p>
          <a:p>
            <a:pPr lvl="1"/>
            <a:r>
              <a:rPr lang="en-US" altLang="zh-CN" sz="3000" dirty="0">
                <a:solidFill>
                  <a:schemeClr val="accent1"/>
                </a:solidFill>
              </a:rPr>
              <a:t>dealing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with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operation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like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DELETE</a:t>
            </a:r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600" dirty="0"/>
              <a:t>Blocking.</a:t>
            </a:r>
          </a:p>
          <a:p>
            <a:pPr lvl="1"/>
            <a:r>
              <a:rPr lang="en-US" altLang="zh-CN" sz="3000" dirty="0">
                <a:solidFill>
                  <a:schemeClr val="accent1"/>
                </a:solidFill>
              </a:rPr>
              <a:t>dealing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with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I/O</a:t>
            </a:r>
            <a:r>
              <a:rPr lang="zh-CN" altLang="en-US" sz="3000" dirty="0">
                <a:solidFill>
                  <a:schemeClr val="accent1"/>
                </a:solidFill>
              </a:rPr>
              <a:t> </a:t>
            </a:r>
            <a:r>
              <a:rPr lang="en-US" altLang="zh-CN" sz="3000" dirty="0">
                <a:solidFill>
                  <a:schemeClr val="accent1"/>
                </a:solidFill>
              </a:rPr>
              <a:t>stream</a:t>
            </a:r>
            <a:endParaRPr lang="en-US" sz="3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9224A-E4B8-024A-9917-2125D72DDE04}"/>
              </a:ext>
            </a:extLst>
          </p:cNvPr>
          <p:cNvSpPr txBox="1"/>
          <p:nvPr/>
        </p:nvSpPr>
        <p:spPr>
          <a:xfrm>
            <a:off x="5791200" y="6279310"/>
            <a:ext cx="335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accent2"/>
                </a:solidFill>
              </a:rPr>
              <a:t>Detailed</a:t>
            </a:r>
            <a:r>
              <a:rPr lang="zh-CN" altLang="en-US" sz="2600" dirty="0">
                <a:solidFill>
                  <a:schemeClr val="accent2"/>
                </a:solidFill>
              </a:rPr>
              <a:t> </a:t>
            </a:r>
            <a:r>
              <a:rPr lang="en-US" altLang="zh-CN" sz="2600" dirty="0">
                <a:solidFill>
                  <a:schemeClr val="accent2"/>
                </a:solidFill>
              </a:rPr>
              <a:t>in</a:t>
            </a:r>
            <a:r>
              <a:rPr lang="zh-CN" altLang="en-US" sz="2600" dirty="0">
                <a:solidFill>
                  <a:schemeClr val="accent2"/>
                </a:solidFill>
              </a:rPr>
              <a:t> </a:t>
            </a:r>
            <a:r>
              <a:rPr lang="en-US" altLang="zh-CN" sz="2600" dirty="0">
                <a:solidFill>
                  <a:schemeClr val="accent2"/>
                </a:solidFill>
              </a:rPr>
              <a:t>our</a:t>
            </a:r>
            <a:r>
              <a:rPr lang="zh-CN" altLang="en-US" sz="2600" dirty="0">
                <a:solidFill>
                  <a:schemeClr val="accent2"/>
                </a:solidFill>
              </a:rPr>
              <a:t> </a:t>
            </a:r>
            <a:r>
              <a:rPr lang="en-US" altLang="zh-CN" sz="2600" dirty="0">
                <a:solidFill>
                  <a:schemeClr val="accent2"/>
                </a:solidFill>
              </a:rPr>
              <a:t>paper</a:t>
            </a:r>
            <a:r>
              <a:rPr lang="zh-CN" altLang="en-US" sz="2600" dirty="0">
                <a:solidFill>
                  <a:schemeClr val="accent2"/>
                </a:solidFill>
              </a:rPr>
              <a:t> 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E92E-8924-3E45-96F7-2A80FBB1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760043" cy="1037968"/>
          </a:xfrm>
        </p:spPr>
        <p:txBody>
          <a:bodyPr/>
          <a:lstStyle/>
          <a:p>
            <a:r>
              <a:rPr lang="en-US" altLang="zh-CN" dirty="0"/>
              <a:t>H2Cloud: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porotype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C1A2D4-479F-144B-A052-0FCD7936E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0281" y="1295343"/>
            <a:ext cx="681158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DC0E0-0082-5046-A9FD-0F08F5C978CB}"/>
              </a:ext>
            </a:extLst>
          </p:cNvPr>
          <p:cNvSpPr txBox="1"/>
          <p:nvPr/>
        </p:nvSpPr>
        <p:spPr>
          <a:xfrm>
            <a:off x="909250" y="5904055"/>
            <a:ext cx="73692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The</a:t>
            </a:r>
            <a:r>
              <a:rPr lang="zh-CN" altLang="en-US" sz="3400" dirty="0"/>
              <a:t> </a:t>
            </a:r>
            <a:r>
              <a:rPr lang="en-US" altLang="zh-CN" sz="3400" dirty="0"/>
              <a:t>system</a:t>
            </a:r>
            <a:r>
              <a:rPr lang="zh-CN" altLang="en-US" sz="3400" dirty="0"/>
              <a:t> </a:t>
            </a:r>
            <a:r>
              <a:rPr lang="en-US" altLang="zh-CN" sz="3400" dirty="0"/>
              <a:t>architecture</a:t>
            </a:r>
            <a:r>
              <a:rPr lang="zh-CN" altLang="en-US" sz="3400" dirty="0"/>
              <a:t> </a:t>
            </a:r>
            <a:r>
              <a:rPr lang="en-US" altLang="zh-CN" sz="3400" dirty="0"/>
              <a:t>of</a:t>
            </a:r>
            <a:r>
              <a:rPr lang="zh-CN" altLang="en-US" sz="3400" dirty="0"/>
              <a:t> </a:t>
            </a:r>
            <a:r>
              <a:rPr lang="en-US" altLang="zh-CN" sz="3400" dirty="0"/>
              <a:t>H2Cloud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5360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E92E-8924-3E45-96F7-2A80FBB1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760043" cy="1037968"/>
          </a:xfrm>
        </p:spPr>
        <p:txBody>
          <a:bodyPr/>
          <a:lstStyle/>
          <a:p>
            <a:r>
              <a:rPr lang="en-US" altLang="zh-CN" dirty="0"/>
              <a:t>H2Cloud: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porotype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DC0E0-0082-5046-A9FD-0F08F5C978CB}"/>
              </a:ext>
            </a:extLst>
          </p:cNvPr>
          <p:cNvSpPr txBox="1"/>
          <p:nvPr/>
        </p:nvSpPr>
        <p:spPr>
          <a:xfrm>
            <a:off x="917489" y="5923105"/>
            <a:ext cx="7216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Components within an</a:t>
            </a:r>
            <a:r>
              <a:rPr lang="zh-CN" altLang="en-US" sz="3400" dirty="0"/>
              <a:t> </a:t>
            </a:r>
            <a:r>
              <a:rPr lang="en-US" sz="3400" dirty="0"/>
              <a:t>H2Middleware.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93812-EA8E-E442-8CBC-CB18EB06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2" y="1122451"/>
            <a:ext cx="7241061" cy="45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82DE-2D79-9949-B6BB-7E9B49B8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42" y="192131"/>
            <a:ext cx="7886700" cy="1325563"/>
          </a:xfrm>
        </p:spPr>
        <p:txBody>
          <a:bodyPr/>
          <a:lstStyle/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153A4-2714-7B4F-A10A-AF1BDCB7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9677"/>
            <a:ext cx="4791402" cy="3277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B769D-3794-D24E-9D78-5EBBBFED1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42" y="1679676"/>
            <a:ext cx="4634728" cy="3277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FFF63-364D-3146-A54C-D49F96101208}"/>
              </a:ext>
            </a:extLst>
          </p:cNvPr>
          <p:cNvSpPr txBox="1"/>
          <p:nvPr/>
        </p:nvSpPr>
        <p:spPr>
          <a:xfrm>
            <a:off x="1192942" y="5326926"/>
            <a:ext cx="340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Operation time for</a:t>
            </a:r>
          </a:p>
          <a:p>
            <a:r>
              <a:rPr lang="en-US" sz="2800" dirty="0">
                <a:latin typeface="Courier" pitchFamily="2" charset="0"/>
              </a:rPr>
              <a:t>MOVE</a:t>
            </a:r>
            <a:r>
              <a:rPr lang="zh-CN" altLang="en-US" sz="2800" dirty="0"/>
              <a:t> </a:t>
            </a:r>
            <a:r>
              <a:rPr lang="en-US" sz="2800" dirty="0"/>
              <a:t>and </a:t>
            </a:r>
            <a:r>
              <a:rPr lang="en-US" sz="2800" dirty="0">
                <a:latin typeface="Courier" pitchFamily="2" charset="0"/>
              </a:rPr>
              <a:t>RENAME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62CE1-5B98-C244-8127-1341DAC7AE58}"/>
              </a:ext>
            </a:extLst>
          </p:cNvPr>
          <p:cNvSpPr/>
          <p:nvPr/>
        </p:nvSpPr>
        <p:spPr>
          <a:xfrm>
            <a:off x="5861444" y="5362006"/>
            <a:ext cx="2951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Operation time for</a:t>
            </a:r>
          </a:p>
          <a:p>
            <a:r>
              <a:rPr lang="zh-CN" altLang="en-US" sz="2800" dirty="0"/>
              <a:t> </a:t>
            </a:r>
            <a:r>
              <a:rPr lang="en-US" altLang="zh-CN" sz="2800" dirty="0">
                <a:latin typeface="Courier" pitchFamily="2" charset="0"/>
              </a:rPr>
              <a:t>MKDIR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25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82DE-2D79-9949-B6BB-7E9B49B8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8442"/>
            <a:ext cx="7886700" cy="1325563"/>
          </a:xfrm>
        </p:spPr>
        <p:txBody>
          <a:bodyPr/>
          <a:lstStyle/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FFF63-364D-3146-A54C-D49F96101208}"/>
              </a:ext>
            </a:extLst>
          </p:cNvPr>
          <p:cNvSpPr txBox="1"/>
          <p:nvPr/>
        </p:nvSpPr>
        <p:spPr>
          <a:xfrm>
            <a:off x="471842" y="929558"/>
            <a:ext cx="826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Operation time for</a:t>
            </a:r>
            <a:r>
              <a:rPr lang="zh-CN" altLang="en-US" sz="2800" dirty="0"/>
              <a:t> </a:t>
            </a:r>
            <a:r>
              <a:rPr lang="en-US" altLang="zh-CN" sz="2400" dirty="0">
                <a:latin typeface="Courier" pitchFamily="2" charset="0"/>
              </a:rPr>
              <a:t>LIST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79945-3214-C742-881A-0513D11D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8" y="1822110"/>
            <a:ext cx="46101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0CE5A-0629-544F-A82C-F4318C4F8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84" y="1796710"/>
            <a:ext cx="4851400" cy="322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0B0BB-DA13-704A-97AF-D073D90EBF2A}"/>
              </a:ext>
            </a:extLst>
          </p:cNvPr>
          <p:cNvSpPr txBox="1"/>
          <p:nvPr/>
        </p:nvSpPr>
        <p:spPr>
          <a:xfrm>
            <a:off x="187828" y="5653452"/>
            <a:ext cx="926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List</a:t>
            </a:r>
            <a:r>
              <a:rPr lang="zh-CN" altLang="en-US" sz="2800" dirty="0"/>
              <a:t> </a:t>
            </a:r>
            <a:r>
              <a:rPr lang="en-US" altLang="zh-CN" sz="2800" dirty="0"/>
              <a:t>operation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depends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umber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direct</a:t>
            </a:r>
            <a:r>
              <a:rPr lang="zh-CN" altLang="en-US" sz="2800" dirty="0"/>
              <a:t> </a:t>
            </a:r>
            <a:r>
              <a:rPr lang="en-US" altLang="zh-CN" sz="2800" dirty="0"/>
              <a:t>children</a:t>
            </a:r>
          </a:p>
          <a:p>
            <a:r>
              <a:rPr lang="en-US" altLang="zh-CN" sz="2800" dirty="0"/>
              <a:t>rather</a:t>
            </a:r>
            <a:r>
              <a:rPr lang="zh-CN" altLang="en-US" sz="2800" dirty="0"/>
              <a:t> </a:t>
            </a:r>
            <a:r>
              <a:rPr lang="en-US" altLang="zh-CN" sz="2800" dirty="0"/>
              <a:t>than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total</a:t>
            </a:r>
            <a:r>
              <a:rPr lang="zh-CN" altLang="en-US" sz="2800" dirty="0"/>
              <a:t> </a:t>
            </a:r>
            <a:r>
              <a:rPr lang="en-US" altLang="zh-CN" sz="2800" dirty="0"/>
              <a:t>number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files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this</a:t>
            </a:r>
            <a:r>
              <a:rPr lang="zh-CN" altLang="en-US" sz="2800" dirty="0"/>
              <a:t> </a:t>
            </a:r>
            <a:r>
              <a:rPr lang="en-US" altLang="zh-CN" sz="2800" dirty="0"/>
              <a:t>directory.</a:t>
            </a:r>
            <a:r>
              <a:rPr lang="zh-CN" alt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265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FFF63-364D-3146-A54C-D49F96101208}"/>
              </a:ext>
            </a:extLst>
          </p:cNvPr>
          <p:cNvSpPr txBox="1"/>
          <p:nvPr/>
        </p:nvSpPr>
        <p:spPr>
          <a:xfrm>
            <a:off x="187828" y="32999"/>
            <a:ext cx="826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Operation time for</a:t>
            </a:r>
            <a:r>
              <a:rPr lang="zh-CN" altLang="en-US" sz="2800" dirty="0"/>
              <a:t> </a:t>
            </a:r>
            <a:r>
              <a:rPr lang="en-US" altLang="zh-CN" sz="2800" dirty="0"/>
              <a:t>file</a:t>
            </a:r>
            <a:r>
              <a:rPr lang="zh-CN" altLang="en-US" sz="2800" dirty="0"/>
              <a:t> </a:t>
            </a:r>
            <a:r>
              <a:rPr lang="en-US" altLang="zh-CN" sz="2800" dirty="0"/>
              <a:t>access</a:t>
            </a:r>
            <a:r>
              <a:rPr lang="zh-CN" altLang="en-US" sz="2800" dirty="0"/>
              <a:t>  </a:t>
            </a:r>
            <a:r>
              <a:rPr lang="en-US" altLang="zh-CN" sz="2800" dirty="0"/>
              <a:t>(given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full</a:t>
            </a:r>
            <a:r>
              <a:rPr lang="zh-CN" altLang="en-US" sz="2800" dirty="0"/>
              <a:t> </a:t>
            </a:r>
            <a:r>
              <a:rPr lang="en-US" altLang="zh-CN" sz="2800" dirty="0"/>
              <a:t>file-path)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5D772-619B-174F-B947-D44094A9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8" y="553601"/>
            <a:ext cx="3742146" cy="2584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A38DDC-A45F-8F48-B1CE-50C0AEED0500}"/>
              </a:ext>
            </a:extLst>
          </p:cNvPr>
          <p:cNvSpPr txBox="1"/>
          <p:nvPr/>
        </p:nvSpPr>
        <p:spPr>
          <a:xfrm>
            <a:off x="187828" y="3135973"/>
            <a:ext cx="82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Storage</a:t>
            </a:r>
            <a:r>
              <a:rPr lang="zh-CN" altLang="en-US" sz="2800" dirty="0"/>
              <a:t> </a:t>
            </a:r>
            <a:r>
              <a:rPr lang="en-US" altLang="zh-CN" sz="2800" dirty="0"/>
              <a:t>Overhead</a:t>
            </a:r>
            <a:r>
              <a:rPr lang="zh-CN" altLang="en-US" sz="2800" dirty="0"/>
              <a:t>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F38CE-74FD-D14E-802F-A031CDBC0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9193"/>
            <a:ext cx="4377447" cy="3026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D8515-ACD5-A54A-8D56-D871EA6C1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599" y="3659193"/>
            <a:ext cx="4216401" cy="28513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A4D61A-334C-304E-AD49-38520FB2D46F}"/>
              </a:ext>
            </a:extLst>
          </p:cNvPr>
          <p:cNvSpPr txBox="1"/>
          <p:nvPr/>
        </p:nvSpPr>
        <p:spPr>
          <a:xfrm>
            <a:off x="4071938" y="925551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</a:rPr>
              <a:t>OpenStack</a:t>
            </a:r>
            <a:r>
              <a:rPr lang="zh-CN" altLang="en-US" sz="2800" dirty="0">
                <a:solidFill>
                  <a:schemeClr val="accent2"/>
                </a:solidFill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</a:rPr>
              <a:t>Swift</a:t>
            </a:r>
            <a:r>
              <a:rPr lang="en-US" altLang="zh-CN" sz="2800" dirty="0"/>
              <a:t>:</a:t>
            </a:r>
            <a:r>
              <a:rPr lang="zh-CN" altLang="en-US" sz="2800" dirty="0"/>
              <a:t> </a:t>
            </a:r>
            <a:r>
              <a:rPr lang="en-US" altLang="zh-CN" sz="2800" dirty="0"/>
              <a:t>stable,</a:t>
            </a:r>
            <a:r>
              <a:rPr lang="zh-CN" altLang="en-US" sz="2800" dirty="0"/>
              <a:t> </a:t>
            </a:r>
            <a:r>
              <a:rPr lang="en-US" altLang="zh-CN" sz="2800" dirty="0"/>
              <a:t>fastest</a:t>
            </a:r>
          </a:p>
          <a:p>
            <a:r>
              <a:rPr lang="zh-CN" altLang="en-US" sz="2800" dirty="0"/>
              <a:t> </a:t>
            </a:r>
            <a:endParaRPr lang="en-US" altLang="zh-CN" sz="2800" dirty="0"/>
          </a:p>
          <a:p>
            <a:r>
              <a:rPr lang="en-US" altLang="zh-CN" sz="2800" dirty="0">
                <a:solidFill>
                  <a:schemeClr val="accent1"/>
                </a:solidFill>
              </a:rPr>
              <a:t>H2Cloud</a:t>
            </a:r>
            <a:r>
              <a:rPr lang="en-US" altLang="zh-CN" sz="2800" dirty="0"/>
              <a:t>:</a:t>
            </a:r>
            <a:r>
              <a:rPr lang="zh-CN" altLang="en-US" sz="2800" dirty="0"/>
              <a:t> </a:t>
            </a:r>
            <a:r>
              <a:rPr lang="en-US" altLang="zh-CN" sz="2800" dirty="0"/>
              <a:t>Proportional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		</a:t>
            </a:r>
            <a:r>
              <a:rPr lang="zh-CN" altLang="en-US" sz="2800" dirty="0"/>
              <a:t>      </a:t>
            </a:r>
            <a:r>
              <a:rPr lang="en-US" altLang="zh-CN" sz="2800" dirty="0"/>
              <a:t>Directory</a:t>
            </a:r>
            <a:r>
              <a:rPr lang="zh-CN" altLang="en-US" sz="2800" dirty="0"/>
              <a:t> </a:t>
            </a:r>
            <a:r>
              <a:rPr lang="en-US" altLang="zh-CN" sz="2800" dirty="0"/>
              <a:t>depth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211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5B38-AB49-CC48-B932-0BFAACB5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22774" cy="1091381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31E4-991C-264F-8338-67C1CC29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90489"/>
            <a:ext cx="9144000" cy="4955459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Investigate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possibility</a:t>
            </a:r>
            <a:r>
              <a:rPr lang="zh-CN" altLang="en-US" sz="4000" dirty="0"/>
              <a:t> </a:t>
            </a:r>
            <a:r>
              <a:rPr lang="en-US" sz="4000" dirty="0"/>
              <a:t>of hosting users’ whole</a:t>
            </a:r>
            <a:r>
              <a:rPr lang="zh-CN" altLang="en-US" sz="4000" dirty="0"/>
              <a:t> </a:t>
            </a:r>
            <a:r>
              <a:rPr lang="en-US" sz="4000" dirty="0"/>
              <a:t>filesystems in </a:t>
            </a:r>
            <a:r>
              <a:rPr lang="en-US" sz="4000" dirty="0">
                <a:solidFill>
                  <a:srgbClr val="0070C0"/>
                </a:solidFill>
              </a:rPr>
              <a:t>an </a:t>
            </a:r>
            <a:r>
              <a:rPr lang="en-US" sz="4000" dirty="0"/>
              <a:t>object storage cloud</a:t>
            </a:r>
            <a:r>
              <a:rPr lang="en-US" altLang="zh-CN" sz="4000" dirty="0"/>
              <a:t>.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A </a:t>
            </a:r>
            <a:r>
              <a:rPr lang="en-US" altLang="zh-CN" sz="3100" dirty="0">
                <a:solidFill>
                  <a:srgbClr val="0070C0"/>
                </a:solidFill>
              </a:rPr>
              <a:t>S</a:t>
            </a:r>
            <a:r>
              <a:rPr lang="en-US" sz="3100" dirty="0">
                <a:solidFill>
                  <a:srgbClr val="0070C0"/>
                </a:solidFill>
              </a:rPr>
              <a:t>urvey of the metadata management technique</a:t>
            </a:r>
            <a:r>
              <a:rPr lang="en-US" altLang="zh-CN" sz="3100" dirty="0">
                <a:solidFill>
                  <a:srgbClr val="0070C0"/>
                </a:solidFill>
              </a:rPr>
              <a:t>,</a:t>
            </a:r>
            <a:r>
              <a:rPr lang="en-US" sz="31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3100" dirty="0">
                <a:solidFill>
                  <a:srgbClr val="0070C0"/>
                </a:solidFill>
              </a:rPr>
              <a:t>Design of the Hierarchical Hash (H2) data structure</a:t>
            </a:r>
            <a:r>
              <a:rPr lang="en-US" altLang="zh-CN" sz="3100" dirty="0">
                <a:solidFill>
                  <a:srgbClr val="0070C0"/>
                </a:solidFill>
              </a:rPr>
              <a:t>,</a:t>
            </a:r>
            <a:endParaRPr lang="en-US" sz="3100" dirty="0">
              <a:solidFill>
                <a:srgbClr val="0070C0"/>
              </a:solidFill>
            </a:endParaRPr>
          </a:p>
          <a:p>
            <a:pPr lvl="1"/>
            <a:r>
              <a:rPr lang="en-US" altLang="zh-CN" sz="3100" dirty="0">
                <a:solidFill>
                  <a:srgbClr val="0070C0"/>
                </a:solidFill>
              </a:rPr>
              <a:t>Coupled Algorithms,</a:t>
            </a:r>
          </a:p>
          <a:p>
            <a:pPr lvl="1"/>
            <a:r>
              <a:rPr lang="en-US" altLang="zh-CN" sz="3100" dirty="0">
                <a:solidFill>
                  <a:srgbClr val="0070C0"/>
                </a:solidFill>
              </a:rPr>
              <a:t>Implementation of H2Cloud: a prototype system,</a:t>
            </a:r>
          </a:p>
          <a:p>
            <a:pPr lvl="1"/>
            <a:r>
              <a:rPr lang="en-US" altLang="zh-CN" sz="3100" dirty="0">
                <a:solidFill>
                  <a:srgbClr val="0070C0"/>
                </a:solidFill>
              </a:rPr>
              <a:t>C</a:t>
            </a:r>
            <a:r>
              <a:rPr lang="en-US" sz="3100" dirty="0">
                <a:solidFill>
                  <a:srgbClr val="0070C0"/>
                </a:solidFill>
              </a:rPr>
              <a:t>omprehensive performance evaluation</a:t>
            </a:r>
            <a:r>
              <a:rPr lang="en-US" altLang="zh-CN" sz="3100" dirty="0">
                <a:solidFill>
                  <a:srgbClr val="0070C0"/>
                </a:solidFill>
              </a:rPr>
              <a:t>s</a:t>
            </a:r>
            <a:endParaRPr lang="en-US" sz="3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6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1E10-2C3C-B04A-8ADA-699536C1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69" y="39586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Script" panose="020B0804020000000003" pitchFamily="34" charset="0"/>
              </a:rPr>
              <a:t>Thank</a:t>
            </a:r>
            <a:r>
              <a:rPr lang="zh-CN" altLang="en-US" sz="3200" dirty="0">
                <a:latin typeface="Segoe Script" panose="020B0804020000000003" pitchFamily="34" charset="0"/>
              </a:rPr>
              <a:t> </a:t>
            </a:r>
            <a:r>
              <a:rPr lang="en-US" altLang="zh-CN" sz="3200" dirty="0">
                <a:latin typeface="Segoe Script" panose="020B0804020000000003" pitchFamily="34" charset="0"/>
              </a:rPr>
              <a:t>you</a:t>
            </a:r>
            <a:r>
              <a:rPr lang="zh-CN" altLang="en-US" sz="3200" dirty="0">
                <a:latin typeface="Segoe Script" panose="020B0804020000000003" pitchFamily="34" charset="0"/>
              </a:rPr>
              <a:t> </a:t>
            </a:r>
            <a:r>
              <a:rPr lang="en-US" altLang="zh-CN" sz="3200" dirty="0">
                <a:latin typeface="Segoe Script" panose="020B0804020000000003" pitchFamily="34" charset="0"/>
              </a:rPr>
              <a:t>for</a:t>
            </a:r>
            <a:r>
              <a:rPr lang="zh-CN" altLang="en-US" sz="3200" dirty="0">
                <a:latin typeface="Segoe Script" panose="020B0804020000000003" pitchFamily="34" charset="0"/>
              </a:rPr>
              <a:t> </a:t>
            </a:r>
            <a:r>
              <a:rPr lang="en-US" altLang="zh-CN" sz="3200" dirty="0">
                <a:latin typeface="Segoe Script" panose="020B0804020000000003" pitchFamily="34" charset="0"/>
              </a:rPr>
              <a:t>attendance</a:t>
            </a:r>
            <a:r>
              <a:rPr lang="zh-CN" altLang="en-US" sz="3200" dirty="0">
                <a:latin typeface="Segoe Script" panose="020B0804020000000003" pitchFamily="34" charset="0"/>
              </a:rPr>
              <a:t> </a:t>
            </a:r>
            <a:endParaRPr lang="en-US" sz="3200" dirty="0">
              <a:latin typeface="Segoe Script" panose="020B0804020000000003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D128348-B571-D84D-9653-3F222FC06941}"/>
              </a:ext>
            </a:extLst>
          </p:cNvPr>
          <p:cNvSpPr txBox="1">
            <a:spLocks/>
          </p:cNvSpPr>
          <p:nvPr/>
        </p:nvSpPr>
        <p:spPr>
          <a:xfrm>
            <a:off x="480369" y="1295670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/>
              <a:t>Q&amp;A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045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F514D643-A8F7-D842-BAC6-336204010BAB}"/>
              </a:ext>
            </a:extLst>
          </p:cNvPr>
          <p:cNvSpPr/>
          <p:nvPr/>
        </p:nvSpPr>
        <p:spPr>
          <a:xfrm>
            <a:off x="3435313" y="200834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F1D5C545-273B-6847-B637-5AEFE799E21B}"/>
              </a:ext>
            </a:extLst>
          </p:cNvPr>
          <p:cNvSpPr/>
          <p:nvPr/>
        </p:nvSpPr>
        <p:spPr>
          <a:xfrm>
            <a:off x="1087697" y="1217872"/>
            <a:ext cx="564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2870E8-4DAC-1F46-A61B-56ECCE1BE297}"/>
              </a:ext>
            </a:extLst>
          </p:cNvPr>
          <p:cNvSpPr/>
          <p:nvPr/>
        </p:nvSpPr>
        <p:spPr>
          <a:xfrm>
            <a:off x="1753883" y="1208381"/>
            <a:ext cx="3708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48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FF162F-7E98-754A-85FA-1A4556C7EE6E}"/>
              </a:ext>
            </a:extLst>
          </p:cNvPr>
          <p:cNvSpPr/>
          <p:nvPr/>
        </p:nvSpPr>
        <p:spPr>
          <a:xfrm>
            <a:off x="1089023" y="2093842"/>
            <a:ext cx="564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21842A-3371-004A-8429-04D6F73E0013}"/>
              </a:ext>
            </a:extLst>
          </p:cNvPr>
          <p:cNvSpPr/>
          <p:nvPr/>
        </p:nvSpPr>
        <p:spPr>
          <a:xfrm>
            <a:off x="1779388" y="2084351"/>
            <a:ext cx="46762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State of the Art</a:t>
            </a:r>
            <a:endParaRPr lang="zh-CN" altLang="en-US" sz="4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ECAC5C-9E15-8744-B7C3-416A3D2392BF}"/>
              </a:ext>
            </a:extLst>
          </p:cNvPr>
          <p:cNvSpPr/>
          <p:nvPr/>
        </p:nvSpPr>
        <p:spPr>
          <a:xfrm>
            <a:off x="1089023" y="2984382"/>
            <a:ext cx="564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CF138D5-19A5-1149-A9FC-AC4903313FFA}"/>
              </a:ext>
            </a:extLst>
          </p:cNvPr>
          <p:cNvSpPr/>
          <p:nvPr/>
        </p:nvSpPr>
        <p:spPr>
          <a:xfrm>
            <a:off x="1753883" y="2967606"/>
            <a:ext cx="6884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Index Structure</a:t>
            </a:r>
            <a:r>
              <a:rPr lang="zh-CN" altLang="en-US" sz="480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  <a:endParaRPr lang="zh-CN" altLang="en-US" sz="480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233AE3-C829-4146-8FC6-D64102E77ABC}"/>
              </a:ext>
            </a:extLst>
          </p:cNvPr>
          <p:cNvSpPr/>
          <p:nvPr/>
        </p:nvSpPr>
        <p:spPr>
          <a:xfrm>
            <a:off x="1090349" y="3860352"/>
            <a:ext cx="564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ACD359-F416-634C-89B3-DCD33ACE1298}"/>
              </a:ext>
            </a:extLst>
          </p:cNvPr>
          <p:cNvSpPr/>
          <p:nvPr/>
        </p:nvSpPr>
        <p:spPr>
          <a:xfrm>
            <a:off x="1506996" y="3858146"/>
            <a:ext cx="55036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Prototype system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2F1C09-6FBF-D34C-878E-5FB7D6CEF176}"/>
              </a:ext>
            </a:extLst>
          </p:cNvPr>
          <p:cNvSpPr/>
          <p:nvPr/>
        </p:nvSpPr>
        <p:spPr>
          <a:xfrm>
            <a:off x="1114202" y="4862213"/>
            <a:ext cx="564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8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F778A51-34F6-F540-923B-01A906031B80}"/>
              </a:ext>
            </a:extLst>
          </p:cNvPr>
          <p:cNvSpPr/>
          <p:nvPr/>
        </p:nvSpPr>
        <p:spPr>
          <a:xfrm>
            <a:off x="1678779" y="4854693"/>
            <a:ext cx="7148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  <a:r>
              <a:rPr lang="zh-CN" altLang="en-US" sz="480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Evaluation</a:t>
            </a:r>
            <a:endParaRPr lang="zh-CN" altLang="en-US" sz="480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4">
            <a:extLst>
              <a:ext uri="{FF2B5EF4-FFF2-40B4-BE49-F238E27FC236}">
                <a16:creationId xmlns:a16="http://schemas.microsoft.com/office/drawing/2014/main" id="{4323F916-FB42-9142-9C28-EA9B7F3BC4CE}"/>
              </a:ext>
            </a:extLst>
          </p:cNvPr>
          <p:cNvSpPr/>
          <p:nvPr/>
        </p:nvSpPr>
        <p:spPr>
          <a:xfrm>
            <a:off x="1179444" y="5667423"/>
            <a:ext cx="564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8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5">
            <a:extLst>
              <a:ext uri="{FF2B5EF4-FFF2-40B4-BE49-F238E27FC236}">
                <a16:creationId xmlns:a16="http://schemas.microsoft.com/office/drawing/2014/main" id="{BD1AE500-A4DC-5345-A577-3C203EDC5DD8}"/>
              </a:ext>
            </a:extLst>
          </p:cNvPr>
          <p:cNvSpPr/>
          <p:nvPr/>
        </p:nvSpPr>
        <p:spPr>
          <a:xfrm>
            <a:off x="1934197" y="5667422"/>
            <a:ext cx="3002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48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5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3.61111E-6 0.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0.2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A4D4-1B20-D248-BA6A-40398E45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7" y="1"/>
            <a:ext cx="7886700" cy="1037968"/>
          </a:xfrm>
        </p:spPr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FD97-156E-364F-9A3D-A99EB1C6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37" y="1037968"/>
            <a:ext cx="8997263" cy="5820031"/>
          </a:xfrm>
        </p:spPr>
        <p:txBody>
          <a:bodyPr>
            <a:normAutofit/>
          </a:bodyPr>
          <a:lstStyle/>
          <a:p>
            <a:r>
              <a:rPr lang="en-US" sz="3400" dirty="0"/>
              <a:t>The</a:t>
            </a:r>
            <a:r>
              <a:rPr lang="zh-CN" altLang="en-US" sz="3400" dirty="0"/>
              <a:t> </a:t>
            </a:r>
            <a:r>
              <a:rPr lang="en-US" sz="3400" dirty="0"/>
              <a:t>enormous growth</a:t>
            </a:r>
            <a:r>
              <a:rPr lang="zh-CN" altLang="en-US" sz="3400" dirty="0"/>
              <a:t> </a:t>
            </a:r>
            <a:r>
              <a:rPr lang="en-US" altLang="zh-CN" sz="3400" dirty="0"/>
              <a:t>of</a:t>
            </a:r>
            <a:r>
              <a:rPr lang="zh-CN" altLang="en-US" sz="3400" dirty="0"/>
              <a:t> </a:t>
            </a:r>
            <a:r>
              <a:rPr lang="en-US" altLang="zh-CN" sz="3400" dirty="0"/>
              <a:t>objective</a:t>
            </a:r>
            <a:r>
              <a:rPr lang="zh-CN" altLang="en-US" sz="3400" dirty="0"/>
              <a:t> </a:t>
            </a:r>
            <a:r>
              <a:rPr lang="en-US" altLang="zh-CN" sz="3400" dirty="0"/>
              <a:t>cloud</a:t>
            </a:r>
            <a:r>
              <a:rPr lang="zh-CN" altLang="en-US" sz="3400" dirty="0"/>
              <a:t> </a:t>
            </a:r>
            <a:r>
              <a:rPr lang="en-US" altLang="zh-CN" sz="3400" dirty="0"/>
              <a:t>storage;</a:t>
            </a:r>
          </a:p>
          <a:p>
            <a:pPr lvl="1"/>
            <a:r>
              <a:rPr lang="en-US" altLang="zh-CN" sz="2800" dirty="0" err="1">
                <a:solidFill>
                  <a:schemeClr val="accent1"/>
                </a:solidFill>
              </a:rPr>
              <a:t>eg.</a:t>
            </a:r>
            <a:r>
              <a:rPr lang="en-US" altLang="zh-CN" sz="2800" dirty="0">
                <a:solidFill>
                  <a:schemeClr val="accent1"/>
                </a:solidFill>
              </a:rPr>
              <a:t>,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 err="1">
                <a:solidFill>
                  <a:schemeClr val="accent1"/>
                </a:solidFill>
              </a:rPr>
              <a:t>Aliyun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OOS,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OpenStack Swift,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Amazon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S3.</a:t>
            </a:r>
          </a:p>
          <a:p>
            <a:r>
              <a:rPr lang="en-US" altLang="zh-CN" sz="3400" dirty="0"/>
              <a:t>High</a:t>
            </a:r>
            <a:r>
              <a:rPr lang="zh-CN" altLang="en-US" sz="3400" dirty="0"/>
              <a:t> </a:t>
            </a:r>
            <a:r>
              <a:rPr lang="en-US" altLang="zh-CN" sz="3400" dirty="0"/>
              <a:t>usability;</a:t>
            </a:r>
          </a:p>
          <a:p>
            <a:pPr lvl="1"/>
            <a:r>
              <a:rPr lang="en-US" altLang="zh-CN" sz="2800" dirty="0" err="1">
                <a:solidFill>
                  <a:schemeClr val="accent1"/>
                </a:solidFill>
              </a:rPr>
              <a:t>eg</a:t>
            </a:r>
            <a:r>
              <a:rPr lang="en-US" altLang="zh-CN" sz="2800" dirty="0">
                <a:solidFill>
                  <a:schemeClr val="accent1"/>
                </a:solidFill>
              </a:rPr>
              <a:t>, simple </a:t>
            </a:r>
            <a:r>
              <a:rPr lang="en-US" altLang="zh-CN" sz="2800" i="1" dirty="0">
                <a:solidFill>
                  <a:schemeClr val="accent1"/>
                </a:solidFill>
              </a:rPr>
              <a:t>flat</a:t>
            </a:r>
            <a:r>
              <a:rPr lang="en-US" altLang="zh-CN" sz="2800" dirty="0">
                <a:solidFill>
                  <a:schemeClr val="accent1"/>
                </a:solidFill>
              </a:rPr>
              <a:t> data object operations like PUT, GET and DELETE.</a:t>
            </a:r>
          </a:p>
          <a:p>
            <a:r>
              <a:rPr lang="en-US" sz="3400" dirty="0"/>
              <a:t>cost-effectiveness</a:t>
            </a:r>
            <a:r>
              <a:rPr lang="en-US" altLang="zh-CN" sz="3400" dirty="0"/>
              <a:t>;</a:t>
            </a:r>
          </a:p>
          <a:p>
            <a:pPr lvl="1"/>
            <a:r>
              <a:rPr lang="en-US" altLang="zh-CN" sz="2800" dirty="0">
                <a:solidFill>
                  <a:schemeClr val="accent1"/>
                </a:solidFill>
              </a:rPr>
              <a:t>i.e.,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i="1" dirty="0">
                <a:solidFill>
                  <a:schemeClr val="accent1"/>
                </a:solidFill>
              </a:rPr>
              <a:t>l</a:t>
            </a:r>
            <a:r>
              <a:rPr lang="en-US" sz="2800" i="1" dirty="0">
                <a:solidFill>
                  <a:schemeClr val="accent1"/>
                </a:solidFill>
              </a:rPr>
              <a:t>ow unit </a:t>
            </a:r>
            <a:r>
              <a:rPr lang="en-US" sz="2800" dirty="0">
                <a:solidFill>
                  <a:schemeClr val="accent1"/>
                </a:solidFill>
              </a:rPr>
              <a:t>price of storing/accessing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data</a:t>
            </a:r>
            <a:r>
              <a:rPr lang="en-US" altLang="zh-CN" sz="28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3400" dirty="0"/>
              <a:t>functional gap between the </a:t>
            </a:r>
            <a:r>
              <a:rPr lang="en-US" sz="3400" i="1" dirty="0"/>
              <a:t>flat</a:t>
            </a:r>
            <a:r>
              <a:rPr lang="en-US" sz="3400" dirty="0"/>
              <a:t> object storage cloud</a:t>
            </a:r>
            <a:r>
              <a:rPr lang="zh-CN" altLang="en-US" sz="3400" dirty="0"/>
              <a:t> </a:t>
            </a:r>
            <a:r>
              <a:rPr lang="en-US" sz="3400" dirty="0"/>
              <a:t>and </a:t>
            </a:r>
            <a:r>
              <a:rPr lang="en-US" sz="3400" i="1" dirty="0"/>
              <a:t>hierarchical</a:t>
            </a:r>
            <a:r>
              <a:rPr lang="en-US" sz="3400" dirty="0"/>
              <a:t> directory structures</a:t>
            </a:r>
          </a:p>
          <a:p>
            <a:pPr lvl="1"/>
            <a:r>
              <a:rPr lang="en-US" altLang="zh-CN" sz="2800" dirty="0">
                <a:solidFill>
                  <a:schemeClr val="accent1"/>
                </a:solidFill>
              </a:rPr>
              <a:t>requiring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a secondary sub-system </a:t>
            </a:r>
            <a:r>
              <a:rPr lang="en-US" altLang="zh-CN" sz="2800" dirty="0">
                <a:solidFill>
                  <a:schemeClr val="accent1"/>
                </a:solidFill>
              </a:rPr>
              <a:t>to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map a hierarchical filesystem into the flat object </a:t>
            </a:r>
            <a:r>
              <a:rPr lang="en-US" altLang="zh-CN" sz="2800" dirty="0">
                <a:solidFill>
                  <a:schemeClr val="accent1"/>
                </a:solidFill>
              </a:rPr>
              <a:t>storage.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61E3-38E5-774E-970E-92020C4B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58250" cy="914399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Dropbox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05156-D219-A34B-AC05-BEBB8EB5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320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BF7B8A-91E8-6443-AE7E-607DCEA75178}"/>
              </a:ext>
            </a:extLst>
          </p:cNvPr>
          <p:cNvSpPr/>
          <p:nvPr/>
        </p:nvSpPr>
        <p:spPr>
          <a:xfrm>
            <a:off x="381000" y="4575134"/>
            <a:ext cx="8763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use two clouds to</a:t>
            </a:r>
            <a:r>
              <a:rPr lang="zh-CN" altLang="en-US" sz="3400" dirty="0"/>
              <a:t> </a:t>
            </a:r>
            <a:r>
              <a:rPr lang="en-US" sz="3400" dirty="0"/>
              <a:t>host </a:t>
            </a:r>
            <a:r>
              <a:rPr lang="en-US" altLang="zh-CN" sz="3400" dirty="0"/>
              <a:t>the</a:t>
            </a:r>
            <a:r>
              <a:rPr lang="en-US" sz="3400" dirty="0"/>
              <a:t> user’s file content and directories separately</a:t>
            </a:r>
            <a:r>
              <a:rPr lang="en-US" altLang="zh-CN" sz="3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incurs</a:t>
            </a:r>
            <a:r>
              <a:rPr lang="zh-CN" altLang="en-US" sz="3400" dirty="0"/>
              <a:t> </a:t>
            </a:r>
            <a:r>
              <a:rPr lang="en-US" sz="3400" dirty="0"/>
              <a:t>additional cost and effort for achieving high data reliability and</a:t>
            </a:r>
            <a:r>
              <a:rPr lang="zh-CN" altLang="en-US" sz="3400" dirty="0"/>
              <a:t> </a:t>
            </a:r>
            <a:r>
              <a:rPr lang="en-US" sz="3400" dirty="0"/>
              <a:t>scalability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7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E0F71B-7AB4-5D48-9ECC-3DE40645C591}"/>
              </a:ext>
            </a:extLst>
          </p:cNvPr>
          <p:cNvSpPr txBox="1"/>
          <p:nvPr/>
        </p:nvSpPr>
        <p:spPr>
          <a:xfrm>
            <a:off x="495300" y="2836843"/>
            <a:ext cx="9201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Can we use </a:t>
            </a:r>
            <a:r>
              <a:rPr lang="en-US" sz="4000" dirty="0">
                <a:solidFill>
                  <a:schemeClr val="accent2"/>
                </a:solidFill>
              </a:rPr>
              <a:t>an object storage </a:t>
            </a:r>
            <a:r>
              <a:rPr lang="en-US" sz="4000" dirty="0"/>
              <a:t>cloud to efficiently host </a:t>
            </a:r>
            <a:r>
              <a:rPr lang="en-US" sz="4000" dirty="0">
                <a:solidFill>
                  <a:srgbClr val="FF0000"/>
                </a:solidFill>
              </a:rPr>
              <a:t>both</a:t>
            </a:r>
            <a:r>
              <a:rPr lang="en-US" sz="4000" dirty="0"/>
              <a:t> the file</a:t>
            </a:r>
            <a:r>
              <a:rPr lang="zh-CN" altLang="en-US" sz="4000" dirty="0"/>
              <a:t> </a:t>
            </a:r>
            <a:r>
              <a:rPr lang="en-US" sz="4000" dirty="0"/>
              <a:t>content and directories?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ADB93-FCF9-D54A-B93F-168166F810AD}"/>
              </a:ext>
            </a:extLst>
          </p:cNvPr>
          <p:cNvSpPr/>
          <p:nvPr/>
        </p:nvSpPr>
        <p:spPr>
          <a:xfrm>
            <a:off x="495300" y="1329035"/>
            <a:ext cx="6694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zh-CN" alt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challenging</a:t>
            </a:r>
            <a:r>
              <a:rPr lang="zh-CN" alt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</a:t>
            </a:r>
            <a:endParaRPr lang="en-US" sz="5400" b="1" cap="none" spc="0" dirty="0">
              <a:ln w="0"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25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7BE4B-EC90-0B4A-A60C-3FEC4CC2C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005" y="1"/>
            <a:ext cx="3628995" cy="3527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47A4D4-1B20-D248-BA6A-40398E45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7" y="1"/>
            <a:ext cx="7886700" cy="1037968"/>
          </a:xfrm>
        </p:spPr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FD97-156E-364F-9A3D-A99EB1C6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7969"/>
            <a:ext cx="8835081" cy="5820031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Compressed Snapshot</a:t>
            </a:r>
          </a:p>
          <a:p>
            <a:pPr lvl="1"/>
            <a:r>
              <a:rPr lang="en-US" sz="3600" dirty="0"/>
              <a:t>e.g. </a:t>
            </a:r>
            <a:r>
              <a:rPr lang="en-US" sz="3600" dirty="0">
                <a:solidFill>
                  <a:schemeClr val="accent1"/>
                </a:solidFill>
              </a:rPr>
              <a:t>Cumulus</a:t>
            </a:r>
          </a:p>
          <a:p>
            <a:pPr lvl="1"/>
            <a:r>
              <a:rPr lang="en-US" sz="3600" dirty="0"/>
              <a:t>packs; compresses; flattens </a:t>
            </a:r>
          </a:p>
          <a:p>
            <a:pPr lvl="1"/>
            <a:r>
              <a:rPr lang="en-US" sz="3600" dirty="0"/>
              <a:t>terrible overhead for random </a:t>
            </a:r>
          </a:p>
          <a:p>
            <a:pPr marL="457200" lvl="1" indent="0">
              <a:buNone/>
            </a:pPr>
            <a:r>
              <a:rPr lang="en-US" sz="3600" dirty="0"/>
              <a:t>   access</a:t>
            </a:r>
            <a:endParaRPr lang="en-US" altLang="zh-CN" sz="4000" dirty="0"/>
          </a:p>
          <a:p>
            <a:r>
              <a:rPr lang="en-US" sz="4000" dirty="0"/>
              <a:t>Content Addressable Storage (CAS</a:t>
            </a:r>
            <a:r>
              <a:rPr lang="en-US" altLang="zh-CN" sz="4000" dirty="0"/>
              <a:t>)</a:t>
            </a:r>
          </a:p>
          <a:p>
            <a:pPr lvl="1"/>
            <a:r>
              <a:rPr lang="en-US" altLang="zh-CN" sz="3600" dirty="0" err="1"/>
              <a:t>e.g</a:t>
            </a:r>
            <a:r>
              <a:rPr lang="en-US" altLang="zh-CN" sz="3600" dirty="0"/>
              <a:t>,</a:t>
            </a:r>
            <a:r>
              <a:rPr lang="zh-CN" altLang="en-US" sz="3600" dirty="0"/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Foundation, Venti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and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dirty="0" err="1">
                <a:solidFill>
                  <a:schemeClr val="accent1"/>
                </a:solidFill>
              </a:rPr>
              <a:t>Camlistore</a:t>
            </a:r>
            <a:endParaRPr lang="en-US" altLang="zh-CN" sz="3600" dirty="0">
              <a:solidFill>
                <a:schemeClr val="accent1"/>
              </a:solidFill>
            </a:endParaRPr>
          </a:p>
          <a:p>
            <a:pPr lvl="1"/>
            <a:r>
              <a:rPr lang="en-US" altLang="zh-CN" sz="3600" dirty="0"/>
              <a:t>data locations are tightly coupled with the data content</a:t>
            </a:r>
            <a:endParaRPr lang="en-US" altLang="zh-CN" sz="4000" dirty="0"/>
          </a:p>
          <a:p>
            <a:pPr lvl="1"/>
            <a:r>
              <a:rPr lang="en-US" altLang="zh-CN" sz="3600" dirty="0"/>
              <a:t>also only suitable for backups, rather than real file system.</a:t>
            </a:r>
          </a:p>
          <a:p>
            <a:pPr lvl="1"/>
            <a:endParaRPr lang="en-US" altLang="zh-CN" sz="36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205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DA67A-82D9-874B-9920-C289DD27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67" y="3197363"/>
            <a:ext cx="6742433" cy="3565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1B1E1-4AF2-624B-9612-48367D66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9" y="0"/>
            <a:ext cx="8762485" cy="106268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art</a:t>
            </a:r>
            <a:r>
              <a:rPr lang="zh-CN" altLang="en-US" dirty="0"/>
              <a:t> </a:t>
            </a:r>
            <a:r>
              <a:rPr lang="en-US" altLang="zh-CN" dirty="0"/>
              <a:t>(metadata</a:t>
            </a:r>
            <a:r>
              <a:rPr lang="zh-CN" altLang="en-US" dirty="0"/>
              <a:t> </a:t>
            </a:r>
            <a:r>
              <a:rPr lang="en-US" altLang="zh-CN" dirty="0"/>
              <a:t>management)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17F1-9F23-7D44-9162-BF1D996F8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09" y="939114"/>
            <a:ext cx="8418041" cy="5237849"/>
          </a:xfrm>
        </p:spPr>
        <p:txBody>
          <a:bodyPr>
            <a:normAutofit/>
          </a:bodyPr>
          <a:lstStyle/>
          <a:p>
            <a:r>
              <a:rPr lang="en-US" sz="4400" dirty="0"/>
              <a:t>Consistent</a:t>
            </a:r>
            <a:r>
              <a:rPr lang="zh-CN" altLang="en-US" sz="4400" dirty="0"/>
              <a:t> </a:t>
            </a:r>
            <a:r>
              <a:rPr lang="en-US" altLang="zh-CN" sz="4400" dirty="0"/>
              <a:t>Hash</a:t>
            </a:r>
          </a:p>
          <a:p>
            <a:pPr lvl="1"/>
            <a:r>
              <a:rPr lang="en-US" sz="2800" dirty="0"/>
              <a:t>hash the full path </a:t>
            </a:r>
          </a:p>
          <a:p>
            <a:pPr lvl="1"/>
            <a:r>
              <a:rPr lang="en-US" sz="2800" dirty="0"/>
              <a:t>locate file in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h</a:t>
            </a:r>
            <a:r>
              <a:rPr lang="en-US" sz="2800" dirty="0"/>
              <a:t>ash ring </a:t>
            </a:r>
          </a:p>
          <a:p>
            <a:pPr lvl="1"/>
            <a:r>
              <a:rPr lang="en-US" sz="2800" dirty="0"/>
              <a:t>efficient for file access</a:t>
            </a:r>
          </a:p>
          <a:p>
            <a:pPr lvl="1"/>
            <a:r>
              <a:rPr lang="en-US" sz="2800" dirty="0"/>
              <a:t>inefficient for others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5F32B-06A2-B845-898A-134C8BBD4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329" y="1011477"/>
            <a:ext cx="4163615" cy="2038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C2C46-B833-9D4C-B491-DDFA25DFC201}"/>
              </a:ext>
            </a:extLst>
          </p:cNvPr>
          <p:cNvSpPr txBox="1"/>
          <p:nvPr/>
        </p:nvSpPr>
        <p:spPr>
          <a:xfrm>
            <a:off x="97309" y="3558038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File Path DB</a:t>
            </a:r>
          </a:p>
          <a:p>
            <a:r>
              <a:rPr lang="en-US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for acceleration</a:t>
            </a:r>
          </a:p>
          <a:p>
            <a:endParaRPr lang="en-US" sz="28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FA2D6228-5CD9-6E4A-95DC-2BD7C3BE0C18}"/>
              </a:ext>
            </a:extLst>
          </p:cNvPr>
          <p:cNvSpPr/>
          <p:nvPr/>
        </p:nvSpPr>
        <p:spPr>
          <a:xfrm rot="5400000">
            <a:off x="848843" y="4633717"/>
            <a:ext cx="801189" cy="5387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184F6-AAE8-6B43-B75A-495E0A1E8AE5}"/>
              </a:ext>
            </a:extLst>
          </p:cNvPr>
          <p:cNvSpPr txBox="1"/>
          <p:nvPr/>
        </p:nvSpPr>
        <p:spPr>
          <a:xfrm>
            <a:off x="97309" y="5425618"/>
            <a:ext cx="118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  <a:r>
              <a:rPr lang="en-US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dditional</a:t>
            </a:r>
          </a:p>
          <a:p>
            <a:r>
              <a:rPr lang="en-US" altLang="zh-C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sub-systems</a:t>
            </a:r>
            <a:endParaRPr lang="en-US" sz="28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706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F9BA-641A-C14A-B1EC-87268722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0650" cy="7448550"/>
          </a:xfrm>
        </p:spPr>
        <p:txBody>
          <a:bodyPr>
            <a:noAutofit/>
          </a:bodyPr>
          <a:lstStyle/>
          <a:p>
            <a:r>
              <a:rPr lang="en-US" sz="3800" dirty="0"/>
              <a:t>Single Index Server</a:t>
            </a:r>
          </a:p>
          <a:p>
            <a:pPr lvl="1"/>
            <a:r>
              <a:rPr lang="en-US" altLang="zh-CN" sz="3200" dirty="0"/>
              <a:t>e.g.,</a:t>
            </a:r>
            <a:r>
              <a:rPr lang="zh-CN" altLang="en-US" sz="3200" dirty="0"/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GFS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Hadoop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pPr lvl="1"/>
            <a:r>
              <a:rPr lang="en-US" sz="3200" dirty="0"/>
              <a:t>limited scalability</a:t>
            </a:r>
          </a:p>
          <a:p>
            <a:r>
              <a:rPr lang="en-US" sz="3800" dirty="0"/>
              <a:t>Static Partition</a:t>
            </a:r>
          </a:p>
          <a:p>
            <a:pPr lvl="1"/>
            <a:r>
              <a:rPr lang="en-US" altLang="zh-CN" sz="3200" dirty="0"/>
              <a:t>e.g.,</a:t>
            </a:r>
            <a:r>
              <a:rPr lang="zh-CN" altLang="en-US" sz="3200" dirty="0"/>
              <a:t> </a:t>
            </a:r>
            <a:r>
              <a:rPr lang="en-US" sz="3200" dirty="0"/>
              <a:t>The </a:t>
            </a:r>
            <a:r>
              <a:rPr lang="en-US" sz="3200" dirty="0">
                <a:solidFill>
                  <a:schemeClr val="accent1"/>
                </a:solidFill>
              </a:rPr>
              <a:t>Andrew File System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NFS</a:t>
            </a:r>
            <a:endParaRPr lang="en-US" sz="3200" dirty="0">
              <a:solidFill>
                <a:schemeClr val="accent1"/>
              </a:solidFill>
            </a:endParaRPr>
          </a:p>
          <a:p>
            <a:pPr lvl="1"/>
            <a:r>
              <a:rPr lang="zh-CN" altLang="en-US" sz="3200" dirty="0"/>
              <a:t> </a:t>
            </a:r>
            <a:r>
              <a:rPr lang="en-US" altLang="zh-CN" sz="3200" dirty="0"/>
              <a:t>extreme simplicity</a:t>
            </a:r>
          </a:p>
          <a:p>
            <a:pPr lvl="1"/>
            <a:r>
              <a:rPr lang="en-US" altLang="zh-CN" sz="3200" dirty="0"/>
              <a:t>inefficient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sz="3200" dirty="0"/>
              <a:t>filesystem operations with different partitions involved</a:t>
            </a:r>
          </a:p>
          <a:p>
            <a:r>
              <a:rPr lang="en-US" sz="3800" dirty="0"/>
              <a:t>Dynamic Partition (DP)</a:t>
            </a:r>
            <a:r>
              <a:rPr lang="zh-CN" altLang="en-US" sz="3800" dirty="0"/>
              <a:t> </a:t>
            </a:r>
            <a:r>
              <a:rPr lang="en-US" altLang="zh-CN" sz="3800" dirty="0"/>
              <a:t>&amp;</a:t>
            </a:r>
            <a:r>
              <a:rPr lang="en-US" sz="3800" dirty="0"/>
              <a:t>DP on Shared Disk.</a:t>
            </a:r>
            <a:endParaRPr lang="en-US" dirty="0"/>
          </a:p>
          <a:p>
            <a:pPr lvl="1"/>
            <a:r>
              <a:rPr lang="en-US" altLang="zh-CN" sz="3200" dirty="0"/>
              <a:t>e.g., </a:t>
            </a:r>
            <a:r>
              <a:rPr lang="en-US" altLang="zh-CN" sz="3200" dirty="0" err="1">
                <a:solidFill>
                  <a:schemeClr val="accent1"/>
                </a:solidFill>
              </a:rPr>
              <a:t>Ceph</a:t>
            </a:r>
            <a:r>
              <a:rPr lang="en-US" altLang="zh-CN" sz="3200" dirty="0">
                <a:solidFill>
                  <a:schemeClr val="accent1"/>
                </a:solidFill>
              </a:rPr>
              <a:t>, GIGA+;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BlueSky,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 err="1">
                <a:solidFill>
                  <a:schemeClr val="accent1"/>
                </a:solidFill>
              </a:rPr>
              <a:t>xFS</a:t>
            </a:r>
            <a:endParaRPr lang="en-US" sz="3200" dirty="0"/>
          </a:p>
          <a:p>
            <a:pPr lvl="1"/>
            <a:r>
              <a:rPr lang="en-US" sz="3200" dirty="0"/>
              <a:t>dynamically partition the</a:t>
            </a:r>
            <a:r>
              <a:rPr lang="zh-CN" altLang="en-US" sz="3200" dirty="0"/>
              <a:t> </a:t>
            </a:r>
            <a:r>
              <a:rPr lang="en-US" sz="3200" dirty="0"/>
              <a:t>directories into the index servers</a:t>
            </a:r>
          </a:p>
          <a:p>
            <a:pPr lvl="1"/>
            <a:r>
              <a:rPr lang="zh-CN" altLang="en-US" sz="3200" dirty="0"/>
              <a:t> </a:t>
            </a:r>
            <a:r>
              <a:rPr lang="en-US" altLang="zh-CN" sz="3200" dirty="0"/>
              <a:t>requires</a:t>
            </a:r>
            <a:r>
              <a:rPr lang="zh-CN" altLang="en-US" sz="3200" dirty="0"/>
              <a:t> </a:t>
            </a:r>
            <a:r>
              <a:rPr lang="en-US" sz="3200" dirty="0"/>
              <a:t>strong consistency</a:t>
            </a:r>
            <a:r>
              <a:rPr lang="en-US" altLang="zh-CN" sz="3200" dirty="0"/>
              <a:t>.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sz="34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482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648A-8C7C-D848-8025-52F4D5D6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221"/>
            <a:ext cx="7543800" cy="6477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19B1-7550-9D44-BBD6-233B2E2A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86150"/>
            <a:ext cx="9296400" cy="3905250"/>
          </a:xfrm>
        </p:spPr>
        <p:txBody>
          <a:bodyPr>
            <a:normAutofit/>
          </a:bodyPr>
          <a:lstStyle/>
          <a:p>
            <a:r>
              <a:rPr lang="en-US" altLang="zh-CN" sz="3300" dirty="0"/>
              <a:t>transform</a:t>
            </a:r>
            <a:r>
              <a:rPr lang="en-US" sz="3300" dirty="0"/>
              <a:t> full directory path</a:t>
            </a:r>
            <a:r>
              <a:rPr lang="zh-CN" altLang="en-US" sz="3300" dirty="0"/>
              <a:t> </a:t>
            </a:r>
            <a:r>
              <a:rPr lang="en-US" altLang="zh-CN" sz="3300" dirty="0"/>
              <a:t>into</a:t>
            </a:r>
            <a:r>
              <a:rPr lang="zh-CN" altLang="en-US" sz="3300" dirty="0"/>
              <a:t> </a:t>
            </a:r>
            <a:r>
              <a:rPr lang="en-US" sz="3300" dirty="0"/>
              <a:t>namespace-decorated relative p</a:t>
            </a:r>
            <a:r>
              <a:rPr lang="en-US" altLang="zh-CN" sz="3300" dirty="0"/>
              <a:t>ath</a:t>
            </a:r>
          </a:p>
          <a:p>
            <a:pPr lvl="1"/>
            <a:r>
              <a:rPr lang="en-US" altLang="zh-CN" sz="3000" dirty="0">
                <a:solidFill>
                  <a:srgbClr val="00B0F0"/>
                </a:solidFill>
                <a:latin typeface="Courier" pitchFamily="2" charset="0"/>
              </a:rPr>
              <a:t>/home/ubuntu/file1</a:t>
            </a:r>
            <a:r>
              <a:rPr lang="zh-CN" altLang="en-US" sz="3000" dirty="0">
                <a:solidFill>
                  <a:srgbClr val="00B0F0"/>
                </a:solidFill>
                <a:latin typeface="Courier" pitchFamily="2" charset="0"/>
              </a:rPr>
              <a:t>    </a:t>
            </a:r>
            <a:r>
              <a:rPr lang="en-US" altLang="zh-CN" sz="3000" dirty="0">
                <a:solidFill>
                  <a:srgbClr val="00B0F0"/>
                </a:solidFill>
                <a:latin typeface="Courier" pitchFamily="2" charset="0"/>
              </a:rPr>
              <a:t>N02::file1.</a:t>
            </a:r>
            <a:endParaRPr lang="en-US" altLang="zh-CN" sz="3000" dirty="0">
              <a:solidFill>
                <a:srgbClr val="00B0F0"/>
              </a:solidFill>
            </a:endParaRPr>
          </a:p>
          <a:p>
            <a:r>
              <a:rPr lang="en-US" sz="3300" dirty="0"/>
              <a:t>each namespace (directory) possesses a</a:t>
            </a:r>
            <a:r>
              <a:rPr lang="zh-CN" altLang="en-US" sz="3300" dirty="0"/>
              <a:t> </a:t>
            </a:r>
            <a:r>
              <a:rPr lang="en-US" sz="3300" dirty="0"/>
              <a:t>NameRing</a:t>
            </a:r>
          </a:p>
          <a:p>
            <a:pPr lvl="1"/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(child</a:t>
            </a:r>
            <a:r>
              <a:rPr lang="en-US" sz="30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30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(child</a:t>
            </a:r>
            <a:r>
              <a:rPr lang="en-US" sz="30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30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(child</a:t>
            </a:r>
            <a:r>
              <a:rPr lang="en-US" sz="30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m−1</a:t>
            </a:r>
            <a:r>
              <a:rPr lang="en-US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30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m−1</a:t>
            </a:r>
            <a:r>
              <a:rPr lang="en-US" altLang="zh-CN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00" dirty="0"/>
          </a:p>
          <a:p>
            <a:r>
              <a:rPr lang="en-US" altLang="zh-CN" sz="3600" dirty="0"/>
              <a:t>store</a:t>
            </a:r>
            <a:r>
              <a:rPr lang="zh-CN" altLang="en-US" sz="3600" dirty="0"/>
              <a:t> </a:t>
            </a:r>
            <a:r>
              <a:rPr lang="en-US" altLang="zh-CN" sz="3600" dirty="0"/>
              <a:t>each</a:t>
            </a:r>
            <a:r>
              <a:rPr lang="zh-CN" altLang="en-US" sz="3600" dirty="0"/>
              <a:t> </a:t>
            </a:r>
            <a:r>
              <a:rPr lang="en-US" altLang="zh-CN" sz="3600" dirty="0"/>
              <a:t>NameRing</a:t>
            </a:r>
            <a:r>
              <a:rPr lang="zh-CN" altLang="en-US" sz="3600" dirty="0"/>
              <a:t> </a:t>
            </a:r>
            <a:r>
              <a:rPr lang="en-US" altLang="zh-CN" sz="3600" dirty="0"/>
              <a:t>in</a:t>
            </a:r>
            <a:r>
              <a:rPr lang="zh-CN" altLang="en-US" sz="3600" dirty="0"/>
              <a:t> </a:t>
            </a:r>
            <a:r>
              <a:rPr lang="en-US" altLang="zh-CN" sz="3600" dirty="0"/>
              <a:t>an</a:t>
            </a:r>
            <a:r>
              <a:rPr lang="zh-CN" altLang="en-US" sz="3600" dirty="0"/>
              <a:t> </a:t>
            </a:r>
            <a:r>
              <a:rPr lang="en-US" altLang="zh-CN" sz="3600" dirty="0"/>
              <a:t>consistent</a:t>
            </a:r>
            <a:r>
              <a:rPr lang="zh-CN" altLang="en-US" sz="3600" dirty="0"/>
              <a:t> </a:t>
            </a:r>
            <a:r>
              <a:rPr lang="en-US" altLang="zh-CN" sz="3600" dirty="0"/>
              <a:t>hash</a:t>
            </a:r>
            <a:r>
              <a:rPr lang="zh-CN" altLang="en-US" sz="3600" dirty="0"/>
              <a:t> </a:t>
            </a:r>
            <a:r>
              <a:rPr lang="en-US" altLang="zh-CN" sz="3600" dirty="0"/>
              <a:t>ring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82B1E-5AED-C146-8BDE-6FC30D74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728"/>
            <a:ext cx="9144000" cy="2272786"/>
          </a:xfrm>
          <a:prstGeom prst="rect">
            <a:avLst/>
          </a:prstGeom>
        </p:spPr>
      </p:pic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AC5E7536-CD77-414B-93C9-DC5C76D6757F}"/>
              </a:ext>
            </a:extLst>
          </p:cNvPr>
          <p:cNvSpPr/>
          <p:nvPr/>
        </p:nvSpPr>
        <p:spPr>
          <a:xfrm>
            <a:off x="5067300" y="4000500"/>
            <a:ext cx="495300" cy="3487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3BE4C-0D60-D449-9714-705241076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395" y="819921"/>
            <a:ext cx="641100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10252</TotalTime>
  <Words>2331</Words>
  <Application>Microsoft Macintosh PowerPoint</Application>
  <PresentationFormat>On-screen Show (4:3)</PresentationFormat>
  <Paragraphs>242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等线 Light</vt:lpstr>
      <vt:lpstr>微软雅黑</vt:lpstr>
      <vt:lpstr>Apple Chancery</vt:lpstr>
      <vt:lpstr>Arial</vt:lpstr>
      <vt:lpstr>Arial Rounded MT Bold</vt:lpstr>
      <vt:lpstr>Calibri</vt:lpstr>
      <vt:lpstr>Calibri Light</vt:lpstr>
      <vt:lpstr>Calisto MT</vt:lpstr>
      <vt:lpstr>Century Gothic</vt:lpstr>
      <vt:lpstr>Courier</vt:lpstr>
      <vt:lpstr>Segoe Script</vt:lpstr>
      <vt:lpstr>Times New Roman</vt:lpstr>
      <vt:lpstr>Office Theme</vt:lpstr>
      <vt:lpstr>H2Cloud: Maintaining the Whole Filesystem in an Object Storage Cloud</vt:lpstr>
      <vt:lpstr>PowerPoint Presentation</vt:lpstr>
      <vt:lpstr>Background</vt:lpstr>
      <vt:lpstr>An Example of Dropbox</vt:lpstr>
      <vt:lpstr>PowerPoint Presentation</vt:lpstr>
      <vt:lpstr>Background</vt:lpstr>
      <vt:lpstr>State of the art (metadata management)</vt:lpstr>
      <vt:lpstr>PowerPoint Presentation</vt:lpstr>
      <vt:lpstr>Index structure design</vt:lpstr>
      <vt:lpstr>File Access</vt:lpstr>
      <vt:lpstr>NameRing Maintenance</vt:lpstr>
      <vt:lpstr>H2Cloud: The porotype system </vt:lpstr>
      <vt:lpstr>H2Cloud: The porotype system </vt:lpstr>
      <vt:lpstr>Performance evaluation</vt:lpstr>
      <vt:lpstr>Performance evaluation</vt:lpstr>
      <vt:lpstr>PowerPoint Presentation</vt:lpstr>
      <vt:lpstr>Conclusion</vt:lpstr>
      <vt:lpstr>Thank you for attendance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H2Cloud: Maintaining the Whole Filesystem in an Object Storage Cloud</dc:title>
  <dc:creator>Minghao Zhao</dc:creator>
  <cp:lastModifiedBy>Minghao Zhao</cp:lastModifiedBy>
  <cp:revision>115</cp:revision>
  <dcterms:created xsi:type="dcterms:W3CDTF">2018-08-09T06:43:32Z</dcterms:created>
  <dcterms:modified xsi:type="dcterms:W3CDTF">2018-08-17T06:48:04Z</dcterms:modified>
</cp:coreProperties>
</file>